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Libre Baskerville" panose="02000000000000000000" pitchFamily="2" charset="0"/>
      <p:regular r:id="rId15"/>
    </p:embeddedFont>
    <p:embeddedFont>
      <p:font typeface="Open Sans" panose="020B060603050402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hil Teotia" userId="4fb0de43660377e4" providerId="LiveId" clId="{D677704E-0E15-4F21-A0D9-C707D35E8C39}"/>
    <pc:docChg chg="modSld">
      <pc:chgData name="Nikhil Teotia" userId="4fb0de43660377e4" providerId="LiveId" clId="{D677704E-0E15-4F21-A0D9-C707D35E8C39}" dt="2025-04-26T00:21:42.121" v="3" actId="5793"/>
      <pc:docMkLst>
        <pc:docMk/>
      </pc:docMkLst>
      <pc:sldChg chg="modSp mod">
        <pc:chgData name="Nikhil Teotia" userId="4fb0de43660377e4" providerId="LiveId" clId="{D677704E-0E15-4F21-A0D9-C707D35E8C39}" dt="2025-04-26T00:21:42.121" v="3" actId="5793"/>
        <pc:sldMkLst>
          <pc:docMk/>
          <pc:sldMk cId="0" sldId="256"/>
        </pc:sldMkLst>
        <pc:spChg chg="mod">
          <ac:chgData name="Nikhil Teotia" userId="4fb0de43660377e4" providerId="LiveId" clId="{D677704E-0E15-4F21-A0D9-C707D35E8C39}" dt="2025-04-26T00:21:42.121" v="3" actId="5793"/>
          <ac:spMkLst>
            <pc:docMk/>
            <pc:sldMk cId="0" sldId="256"/>
            <ac:spMk id="6" creationId="{99FA2A0D-172F-E54C-3D18-6DAAD2F4DED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5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7682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Healthcare Management</a:t>
            </a:r>
            <a:endParaRPr lang="en-US" sz="4450" dirty="0"/>
          </a:p>
        </p:txBody>
      </p:sp>
      <p:sp>
        <p:nvSpPr>
          <p:cNvPr id="4" name="Text 1"/>
          <p:cNvSpPr/>
          <p:nvPr/>
        </p:nvSpPr>
        <p:spPr>
          <a:xfrm>
            <a:off x="6280190" y="3034546"/>
            <a:ext cx="7556421" cy="3266123"/>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5" name="Shape 2"/>
          <p:cNvSpPr/>
          <p:nvPr/>
        </p:nvSpPr>
        <p:spPr>
          <a:xfrm>
            <a:off x="6280190" y="6572726"/>
            <a:ext cx="362903" cy="362903"/>
          </a:xfrm>
          <a:prstGeom prst="roundRect">
            <a:avLst>
              <a:gd name="adj" fmla="val 25194296"/>
            </a:avLst>
          </a:prstGeom>
          <a:noFill/>
          <a:ln w="7620">
            <a:solidFill>
              <a:srgbClr val="FFFFFF"/>
            </a:solidFill>
            <a:prstDash val="solid"/>
          </a:ln>
        </p:spPr>
        <p:txBody>
          <a:bodyPr/>
          <a:lstStyle/>
          <a:p>
            <a:endParaRPr lang="en-CA"/>
          </a:p>
        </p:txBody>
      </p:sp>
      <p:sp>
        <p:nvSpPr>
          <p:cNvPr id="7" name="Text 3"/>
          <p:cNvSpPr/>
          <p:nvPr/>
        </p:nvSpPr>
        <p:spPr>
          <a:xfrm>
            <a:off x="6756440" y="6555819"/>
            <a:ext cx="2465427" cy="396835"/>
          </a:xfrm>
          <a:prstGeom prst="rect">
            <a:avLst/>
          </a:prstGeom>
          <a:noFill/>
          <a:ln/>
        </p:spPr>
        <p:txBody>
          <a:bodyPr wrap="none" lIns="0" tIns="0" rIns="0" bIns="0" rtlCol="0" anchor="t"/>
          <a:lstStyle/>
          <a:p>
            <a:pPr marL="0" indent="0" algn="l">
              <a:lnSpc>
                <a:spcPts val="3100"/>
              </a:lnSpc>
              <a:buNone/>
            </a:pPr>
            <a:endParaRPr lang="en-US" sz="2200" dirty="0"/>
          </a:p>
        </p:txBody>
      </p:sp>
      <p:sp>
        <p:nvSpPr>
          <p:cNvPr id="6" name="TextBox 5">
            <a:extLst>
              <a:ext uri="{FF2B5EF4-FFF2-40B4-BE49-F238E27FC236}">
                <a16:creationId xmlns:a16="http://schemas.microsoft.com/office/drawing/2014/main" id="{99FA2A0D-172F-E54C-3D18-6DAAD2F4DED7}"/>
              </a:ext>
            </a:extLst>
          </p:cNvPr>
          <p:cNvSpPr txBox="1"/>
          <p:nvPr/>
        </p:nvSpPr>
        <p:spPr>
          <a:xfrm>
            <a:off x="6102060" y="3961025"/>
            <a:ext cx="7113319" cy="480131"/>
          </a:xfrm>
          <a:prstGeom prst="rect">
            <a:avLst/>
          </a:prstGeom>
          <a:noFill/>
        </p:spPr>
        <p:txBody>
          <a:bodyPr wrap="square" rtlCol="0">
            <a:spAutoFit/>
          </a:bodyPr>
          <a:lstStyle/>
          <a:p>
            <a:pPr algn="l">
              <a:lnSpc>
                <a:spcPct val="90000"/>
              </a:lnSpc>
            </a:pPr>
            <a:r>
              <a:rPr lang="en-US" sz="2800" dirty="0">
                <a:gradFill flip="none" rotWithShape="1">
                  <a:gsLst>
                    <a:gs pos="0">
                      <a:schemeClr val="tx1"/>
                    </a:gs>
                    <a:gs pos="100000">
                      <a:schemeClr val="tx1">
                        <a:lumMod val="75000"/>
                      </a:schemeClr>
                    </a:gs>
                  </a:gsLst>
                  <a:lin ang="5580000" scaled="0"/>
                  <a:tileRect/>
                </a:gradFill>
              </a:rPr>
              <a:t>Nikhil Teotia</a:t>
            </a:r>
            <a:endParaRPr lang="en-IN" sz="28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6694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Conclusion</a:t>
            </a:r>
            <a:endParaRPr lang="en-US" sz="4450" dirty="0"/>
          </a:p>
        </p:txBody>
      </p:sp>
      <p:sp>
        <p:nvSpPr>
          <p:cNvPr id="4" name="Shape 1"/>
          <p:cNvSpPr/>
          <p:nvPr/>
        </p:nvSpPr>
        <p:spPr>
          <a:xfrm>
            <a:off x="793790" y="2315885"/>
            <a:ext cx="3664863" cy="2749987"/>
          </a:xfrm>
          <a:prstGeom prst="roundRect">
            <a:avLst>
              <a:gd name="adj" fmla="val 1237"/>
            </a:avLst>
          </a:prstGeom>
          <a:solidFill>
            <a:srgbClr val="EAE8F3"/>
          </a:solidFill>
          <a:ln/>
        </p:spPr>
        <p:txBody>
          <a:bodyPr/>
          <a:lstStyle/>
          <a:p>
            <a:endParaRPr lang="en-CA"/>
          </a:p>
        </p:txBody>
      </p:sp>
      <p:sp>
        <p:nvSpPr>
          <p:cNvPr id="5" name="Text 2"/>
          <p:cNvSpPr/>
          <p:nvPr/>
        </p:nvSpPr>
        <p:spPr>
          <a:xfrm>
            <a:off x="1020604" y="2542699"/>
            <a:ext cx="3211235" cy="708660"/>
          </a:xfrm>
          <a:prstGeom prst="rect">
            <a:avLst/>
          </a:prstGeom>
          <a:noFill/>
          <a:ln/>
        </p:spPr>
        <p:txBody>
          <a:bodyPr wrap="squar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Operations Streamlined</a:t>
            </a:r>
            <a:endParaRPr lang="en-US" sz="2200" dirty="0"/>
          </a:p>
        </p:txBody>
      </p:sp>
      <p:sp>
        <p:nvSpPr>
          <p:cNvPr id="6" name="Text 3"/>
          <p:cNvSpPr/>
          <p:nvPr/>
        </p:nvSpPr>
        <p:spPr>
          <a:xfrm>
            <a:off x="1020604" y="3387447"/>
            <a:ext cx="3211235" cy="1451610"/>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The Power BI dashboard effectively streamlines hospital operations analysis, providing actionable insights.</a:t>
            </a:r>
            <a:endParaRPr lang="en-US" sz="1750" dirty="0"/>
          </a:p>
        </p:txBody>
      </p:sp>
      <p:sp>
        <p:nvSpPr>
          <p:cNvPr id="7" name="Shape 4"/>
          <p:cNvSpPr/>
          <p:nvPr/>
        </p:nvSpPr>
        <p:spPr>
          <a:xfrm>
            <a:off x="4685467" y="2315885"/>
            <a:ext cx="3664863" cy="2749987"/>
          </a:xfrm>
          <a:prstGeom prst="roundRect">
            <a:avLst>
              <a:gd name="adj" fmla="val 1237"/>
            </a:avLst>
          </a:prstGeom>
          <a:solidFill>
            <a:srgbClr val="EAE8F3"/>
          </a:solidFill>
          <a:ln/>
        </p:spPr>
        <p:txBody>
          <a:bodyPr/>
          <a:lstStyle/>
          <a:p>
            <a:endParaRPr lang="en-CA"/>
          </a:p>
        </p:txBody>
      </p:sp>
      <p:sp>
        <p:nvSpPr>
          <p:cNvPr id="8" name="Text 5"/>
          <p:cNvSpPr/>
          <p:nvPr/>
        </p:nvSpPr>
        <p:spPr>
          <a:xfrm>
            <a:off x="4912281" y="25426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Trends Identified</a:t>
            </a:r>
            <a:endParaRPr lang="en-US" sz="2200" dirty="0"/>
          </a:p>
        </p:txBody>
      </p:sp>
      <p:sp>
        <p:nvSpPr>
          <p:cNvPr id="9" name="Text 6"/>
          <p:cNvSpPr/>
          <p:nvPr/>
        </p:nvSpPr>
        <p:spPr>
          <a:xfrm>
            <a:off x="4912281" y="3033117"/>
            <a:ext cx="3211235" cy="1451610"/>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It identifies key trends in patient care, treatment costs, and staff distribution, enhancing visibility.</a:t>
            </a:r>
            <a:endParaRPr lang="en-US" sz="1750" dirty="0"/>
          </a:p>
        </p:txBody>
      </p:sp>
      <p:sp>
        <p:nvSpPr>
          <p:cNvPr id="10" name="Shape 7"/>
          <p:cNvSpPr/>
          <p:nvPr/>
        </p:nvSpPr>
        <p:spPr>
          <a:xfrm>
            <a:off x="793790" y="5292685"/>
            <a:ext cx="7556421" cy="1669852"/>
          </a:xfrm>
          <a:prstGeom prst="roundRect">
            <a:avLst>
              <a:gd name="adj" fmla="val 2038"/>
            </a:avLst>
          </a:prstGeom>
          <a:solidFill>
            <a:srgbClr val="EAE8F3"/>
          </a:solidFill>
          <a:ln/>
        </p:spPr>
        <p:txBody>
          <a:bodyPr/>
          <a:lstStyle/>
          <a:p>
            <a:endParaRPr lang="en-CA"/>
          </a:p>
        </p:txBody>
      </p:sp>
      <p:sp>
        <p:nvSpPr>
          <p:cNvPr id="11" name="Text 8"/>
          <p:cNvSpPr/>
          <p:nvPr/>
        </p:nvSpPr>
        <p:spPr>
          <a:xfrm>
            <a:off x="1020604" y="5519499"/>
            <a:ext cx="3243739"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Decisions Empowered</a:t>
            </a:r>
            <a:endParaRPr lang="en-US" sz="2200" dirty="0"/>
          </a:p>
        </p:txBody>
      </p:sp>
      <p:sp>
        <p:nvSpPr>
          <p:cNvPr id="12" name="Text 9"/>
          <p:cNvSpPr/>
          <p:nvPr/>
        </p:nvSpPr>
        <p:spPr>
          <a:xfrm>
            <a:off x="1020604" y="6009918"/>
            <a:ext cx="7102793" cy="725805"/>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The dashboard empowers data-driven decisions, leading to improved healthcare delivery and better strategic planning.</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rtoon character holding a sign&#10;&#10;AI-generated content may be incorrect.">
            <a:extLst>
              <a:ext uri="{FF2B5EF4-FFF2-40B4-BE49-F238E27FC236}">
                <a16:creationId xmlns:a16="http://schemas.microsoft.com/office/drawing/2014/main" id="{D368B2E5-568D-2DAA-38A6-9D776F5669FE}"/>
              </a:ext>
            </a:extLst>
          </p:cNvPr>
          <p:cNvPicPr>
            <a:picLocks noChangeAspect="1"/>
          </p:cNvPicPr>
          <p:nvPr/>
        </p:nvPicPr>
        <p:blipFill>
          <a:blip r:embed="rId2"/>
          <a:stretch>
            <a:fillRect/>
          </a:stretch>
        </p:blipFill>
        <p:spPr>
          <a:xfrm>
            <a:off x="3860800" y="2124075"/>
            <a:ext cx="6216650" cy="3981450"/>
          </a:xfrm>
          <a:prstGeom prst="rect">
            <a:avLst/>
          </a:prstGeom>
        </p:spPr>
      </p:pic>
    </p:spTree>
    <p:extLst>
      <p:ext uri="{BB962C8B-B14F-4D97-AF65-F5344CB8AC3E}">
        <p14:creationId xmlns:p14="http://schemas.microsoft.com/office/powerpoint/2010/main" val="9859819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text with a white background&#10;&#10;AI-generated content may be incorrect.">
            <a:extLst>
              <a:ext uri="{FF2B5EF4-FFF2-40B4-BE49-F238E27FC236}">
                <a16:creationId xmlns:a16="http://schemas.microsoft.com/office/drawing/2014/main" id="{AD6D697B-DF5F-8A7B-940B-A114588F28C1}"/>
              </a:ext>
            </a:extLst>
          </p:cNvPr>
          <p:cNvPicPr>
            <a:picLocks noChangeAspect="1"/>
          </p:cNvPicPr>
          <p:nvPr/>
        </p:nvPicPr>
        <p:blipFill>
          <a:blip r:embed="rId2"/>
          <a:stretch>
            <a:fillRect/>
          </a:stretch>
        </p:blipFill>
        <p:spPr>
          <a:xfrm>
            <a:off x="2108200" y="965200"/>
            <a:ext cx="9321800" cy="6705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05016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15804"/>
            <a:ext cx="5387102" cy="673418"/>
          </a:xfrm>
          <a:prstGeom prst="rect">
            <a:avLst/>
          </a:prstGeom>
          <a:noFill/>
          <a:ln/>
        </p:spPr>
        <p:txBody>
          <a:bodyPr wrap="none" lIns="0" tIns="0" rIns="0" bIns="0" rtlCol="0" anchor="t"/>
          <a:lstStyle/>
          <a:p>
            <a:pPr marL="0" indent="0" algn="l">
              <a:lnSpc>
                <a:spcPts val="5300"/>
              </a:lnSpc>
              <a:buNone/>
            </a:pPr>
            <a:r>
              <a:rPr lang="en-US" sz="4200" dirty="0">
                <a:solidFill>
                  <a:srgbClr val="403CCF"/>
                </a:solidFill>
                <a:latin typeface="Libre Baskerville" pitchFamily="34" charset="0"/>
                <a:ea typeface="Libre Baskerville" pitchFamily="34" charset="-122"/>
                <a:cs typeface="Libre Baskerville" pitchFamily="34" charset="-120"/>
              </a:rPr>
              <a:t>Introduction</a:t>
            </a:r>
            <a:endParaRPr lang="en-US" sz="4200" dirty="0"/>
          </a:p>
        </p:txBody>
      </p:sp>
      <p:sp>
        <p:nvSpPr>
          <p:cNvPr id="13" name="TextBox 12">
            <a:extLst>
              <a:ext uri="{FF2B5EF4-FFF2-40B4-BE49-F238E27FC236}">
                <a16:creationId xmlns:a16="http://schemas.microsoft.com/office/drawing/2014/main" id="{E4EB93A0-4750-116B-E3A5-F41FD438C73B}"/>
              </a:ext>
            </a:extLst>
          </p:cNvPr>
          <p:cNvSpPr txBox="1"/>
          <p:nvPr/>
        </p:nvSpPr>
        <p:spPr>
          <a:xfrm>
            <a:off x="546265" y="2149432"/>
            <a:ext cx="6923314" cy="4154984"/>
          </a:xfrm>
          <a:prstGeom prst="rect">
            <a:avLst/>
          </a:prstGeom>
          <a:noFill/>
        </p:spPr>
        <p:txBody>
          <a:bodyPr wrap="square" rtlCol="0">
            <a:spAutoFit/>
          </a:bodyPr>
          <a:lstStyle/>
          <a:p>
            <a:pPr>
              <a:buNone/>
            </a:pPr>
            <a:r>
              <a:rPr lang="en-US" sz="2400" dirty="0"/>
              <a:t>In this presentation we’ll be talking about healthcare data—specifically, the opportunities it offers and the challenges that come with it. We’ll also show how using data visualization tools like Power BI can help hospitals improve how they’re managed, provide better care to patients, and make smarter decisions for the future.</a:t>
            </a:r>
          </a:p>
          <a:p>
            <a:r>
              <a:rPr lang="en-US" sz="2400" dirty="0"/>
              <a:t>In this presentation, we’ll walk you through a Power BI dashboard that gives a detailed look at healthcare operations and how data can be used to make things more efficient and effective."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7089" y="752118"/>
            <a:ext cx="5094684" cy="636746"/>
          </a:xfrm>
          <a:prstGeom prst="rect">
            <a:avLst/>
          </a:prstGeom>
          <a:noFill/>
          <a:ln/>
        </p:spPr>
        <p:txBody>
          <a:bodyPr wrap="none" lIns="0" tIns="0" rIns="0" bIns="0" rtlCol="0" anchor="t"/>
          <a:lstStyle/>
          <a:p>
            <a:pPr marL="0" indent="0" algn="l">
              <a:lnSpc>
                <a:spcPts val="5000"/>
              </a:lnSpc>
              <a:buNone/>
            </a:pPr>
            <a:r>
              <a:rPr lang="en-US" sz="4000" dirty="0">
                <a:solidFill>
                  <a:srgbClr val="403CCF"/>
                </a:solidFill>
                <a:latin typeface="Libre Baskerville" pitchFamily="34" charset="0"/>
                <a:ea typeface="Libre Baskerville" pitchFamily="34" charset="-122"/>
                <a:cs typeface="Libre Baskerville" pitchFamily="34" charset="-120"/>
              </a:rPr>
              <a:t>Abstract</a:t>
            </a:r>
            <a:endParaRPr lang="en-US" sz="4000" dirty="0"/>
          </a:p>
        </p:txBody>
      </p:sp>
      <p:sp>
        <p:nvSpPr>
          <p:cNvPr id="4" name="Shape 1"/>
          <p:cNvSpPr/>
          <p:nvPr/>
        </p:nvSpPr>
        <p:spPr>
          <a:xfrm>
            <a:off x="6237089" y="1923693"/>
            <a:ext cx="458510" cy="458510"/>
          </a:xfrm>
          <a:prstGeom prst="roundRect">
            <a:avLst>
              <a:gd name="adj" fmla="val 6667"/>
            </a:avLst>
          </a:prstGeom>
          <a:solidFill>
            <a:srgbClr val="EAE8F3"/>
          </a:solidFill>
          <a:ln/>
        </p:spPr>
        <p:txBody>
          <a:bodyPr/>
          <a:lstStyle/>
          <a:p>
            <a:endParaRPr lang="en-CA"/>
          </a:p>
        </p:txBody>
      </p:sp>
      <p:sp>
        <p:nvSpPr>
          <p:cNvPr id="5" name="Text 2"/>
          <p:cNvSpPr/>
          <p:nvPr/>
        </p:nvSpPr>
        <p:spPr>
          <a:xfrm>
            <a:off x="6899315" y="1923693"/>
            <a:ext cx="2715458" cy="318492"/>
          </a:xfrm>
          <a:prstGeom prst="rect">
            <a:avLst/>
          </a:prstGeom>
          <a:noFill/>
          <a:ln/>
        </p:spPr>
        <p:txBody>
          <a:bodyPr wrap="none" lIns="0" tIns="0" rIns="0" bIns="0" rtlCol="0" anchor="t"/>
          <a:lstStyle/>
          <a:p>
            <a:pPr marL="0" indent="0" algn="l">
              <a:lnSpc>
                <a:spcPts val="2500"/>
              </a:lnSpc>
              <a:buNone/>
            </a:pPr>
            <a:r>
              <a:rPr lang="en-US" sz="2000" dirty="0">
                <a:solidFill>
                  <a:srgbClr val="49495A"/>
                </a:solidFill>
                <a:latin typeface="Libre Baskerville" pitchFamily="34" charset="0"/>
                <a:ea typeface="Libre Baskerville" pitchFamily="34" charset="-122"/>
                <a:cs typeface="Libre Baskerville" pitchFamily="34" charset="-120"/>
              </a:rPr>
              <a:t>Data-Driven Insights</a:t>
            </a:r>
            <a:endParaRPr lang="en-US" sz="2000" dirty="0"/>
          </a:p>
        </p:txBody>
      </p:sp>
      <p:sp>
        <p:nvSpPr>
          <p:cNvPr id="6" name="Text 3"/>
          <p:cNvSpPr/>
          <p:nvPr/>
        </p:nvSpPr>
        <p:spPr>
          <a:xfrm>
            <a:off x="6899315" y="2364343"/>
            <a:ext cx="3057287" cy="2935010"/>
          </a:xfrm>
          <a:prstGeom prst="rect">
            <a:avLst/>
          </a:prstGeom>
          <a:noFill/>
          <a:ln/>
        </p:spPr>
        <p:txBody>
          <a:bodyPr wrap="square" lIns="0" tIns="0" rIns="0" bIns="0" rtlCol="0" anchor="t"/>
          <a:lstStyle/>
          <a:p>
            <a:pPr marL="0" indent="0" algn="l">
              <a:lnSpc>
                <a:spcPts val="2550"/>
              </a:lnSpc>
              <a:buNone/>
            </a:pPr>
            <a:r>
              <a:rPr lang="en-US" sz="1600" dirty="0">
                <a:solidFill>
                  <a:srgbClr val="49495A"/>
                </a:solidFill>
                <a:latin typeface="Open Sans" pitchFamily="34" charset="0"/>
                <a:ea typeface="Open Sans" pitchFamily="34" charset="-122"/>
                <a:cs typeface="Open Sans" pitchFamily="34" charset="-120"/>
              </a:rPr>
              <a:t>This report presents an analysis of a healthcare dataset using Power BI, revealing key insights into hospital operations. It covers patient demographics, staff distribution, and departmental performance, enhancing visibility for data-informed decisions.</a:t>
            </a:r>
            <a:endParaRPr lang="en-US" sz="1600" dirty="0"/>
          </a:p>
        </p:txBody>
      </p:sp>
      <p:sp>
        <p:nvSpPr>
          <p:cNvPr id="7" name="Shape 4"/>
          <p:cNvSpPr/>
          <p:nvPr/>
        </p:nvSpPr>
        <p:spPr>
          <a:xfrm>
            <a:off x="10160318" y="1923693"/>
            <a:ext cx="458510" cy="458510"/>
          </a:xfrm>
          <a:prstGeom prst="roundRect">
            <a:avLst>
              <a:gd name="adj" fmla="val 6667"/>
            </a:avLst>
          </a:prstGeom>
          <a:solidFill>
            <a:srgbClr val="EAE8F3"/>
          </a:solidFill>
          <a:ln/>
        </p:spPr>
        <p:txBody>
          <a:bodyPr/>
          <a:lstStyle/>
          <a:p>
            <a:endParaRPr lang="en-CA"/>
          </a:p>
        </p:txBody>
      </p:sp>
      <p:sp>
        <p:nvSpPr>
          <p:cNvPr id="8" name="Text 5"/>
          <p:cNvSpPr/>
          <p:nvPr/>
        </p:nvSpPr>
        <p:spPr>
          <a:xfrm>
            <a:off x="10822543" y="1923693"/>
            <a:ext cx="2547342" cy="318492"/>
          </a:xfrm>
          <a:prstGeom prst="rect">
            <a:avLst/>
          </a:prstGeom>
          <a:noFill/>
          <a:ln/>
        </p:spPr>
        <p:txBody>
          <a:bodyPr wrap="none" lIns="0" tIns="0" rIns="0" bIns="0" rtlCol="0" anchor="t"/>
          <a:lstStyle/>
          <a:p>
            <a:pPr marL="0" indent="0" algn="l">
              <a:lnSpc>
                <a:spcPts val="2500"/>
              </a:lnSpc>
              <a:buNone/>
            </a:pPr>
            <a:r>
              <a:rPr lang="en-US" sz="2000" dirty="0">
                <a:solidFill>
                  <a:srgbClr val="49495A"/>
                </a:solidFill>
                <a:latin typeface="Libre Baskerville" pitchFamily="34" charset="0"/>
                <a:ea typeface="Libre Baskerville" pitchFamily="34" charset="-122"/>
                <a:cs typeface="Libre Baskerville" pitchFamily="34" charset="-120"/>
              </a:rPr>
              <a:t>Interactive Metrics</a:t>
            </a:r>
            <a:endParaRPr lang="en-US" sz="2000" dirty="0"/>
          </a:p>
        </p:txBody>
      </p:sp>
      <p:sp>
        <p:nvSpPr>
          <p:cNvPr id="9" name="Text 6"/>
          <p:cNvSpPr/>
          <p:nvPr/>
        </p:nvSpPr>
        <p:spPr>
          <a:xfrm>
            <a:off x="10822543" y="2364343"/>
            <a:ext cx="3057287" cy="2608898"/>
          </a:xfrm>
          <a:prstGeom prst="rect">
            <a:avLst/>
          </a:prstGeom>
          <a:noFill/>
          <a:ln/>
        </p:spPr>
        <p:txBody>
          <a:bodyPr wrap="square" lIns="0" tIns="0" rIns="0" bIns="0" rtlCol="0" anchor="t"/>
          <a:lstStyle/>
          <a:p>
            <a:pPr marL="0" indent="0" algn="l">
              <a:lnSpc>
                <a:spcPts val="2550"/>
              </a:lnSpc>
              <a:buNone/>
            </a:pPr>
            <a:r>
              <a:rPr lang="en-US" sz="1600" dirty="0">
                <a:solidFill>
                  <a:srgbClr val="49495A"/>
                </a:solidFill>
                <a:latin typeface="Open Sans" pitchFamily="34" charset="0"/>
                <a:ea typeface="Open Sans" pitchFamily="34" charset="-122"/>
                <a:cs typeface="Open Sans" pitchFamily="34" charset="-120"/>
              </a:rPr>
              <a:t>The dashboard uses interactive visuals and metrics such as bed occupancy rates and gender distribution. This dynamic approach enables healthcare administrators to monitor trends and make strategic adjustments.</a:t>
            </a:r>
            <a:endParaRPr lang="en-US" sz="1600" dirty="0"/>
          </a:p>
        </p:txBody>
      </p:sp>
      <p:sp>
        <p:nvSpPr>
          <p:cNvPr id="10" name="Shape 7"/>
          <p:cNvSpPr/>
          <p:nvPr/>
        </p:nvSpPr>
        <p:spPr>
          <a:xfrm>
            <a:off x="6237089" y="5732264"/>
            <a:ext cx="458510" cy="458510"/>
          </a:xfrm>
          <a:prstGeom prst="roundRect">
            <a:avLst>
              <a:gd name="adj" fmla="val 6667"/>
            </a:avLst>
          </a:prstGeom>
          <a:solidFill>
            <a:srgbClr val="EAE8F3"/>
          </a:solidFill>
          <a:ln/>
        </p:spPr>
        <p:txBody>
          <a:bodyPr/>
          <a:lstStyle/>
          <a:p>
            <a:endParaRPr lang="en-CA"/>
          </a:p>
        </p:txBody>
      </p:sp>
      <p:sp>
        <p:nvSpPr>
          <p:cNvPr id="11" name="Text 8"/>
          <p:cNvSpPr/>
          <p:nvPr/>
        </p:nvSpPr>
        <p:spPr>
          <a:xfrm>
            <a:off x="6899315" y="5732264"/>
            <a:ext cx="3606403" cy="318492"/>
          </a:xfrm>
          <a:prstGeom prst="rect">
            <a:avLst/>
          </a:prstGeom>
          <a:noFill/>
          <a:ln/>
        </p:spPr>
        <p:txBody>
          <a:bodyPr wrap="none" lIns="0" tIns="0" rIns="0" bIns="0" rtlCol="0" anchor="t"/>
          <a:lstStyle/>
          <a:p>
            <a:pPr marL="0" indent="0" algn="l">
              <a:lnSpc>
                <a:spcPts val="2500"/>
              </a:lnSpc>
              <a:buNone/>
            </a:pPr>
            <a:r>
              <a:rPr lang="en-US" sz="2000" dirty="0">
                <a:solidFill>
                  <a:srgbClr val="49495A"/>
                </a:solidFill>
                <a:latin typeface="Libre Baskerville" pitchFamily="34" charset="0"/>
                <a:ea typeface="Libre Baskerville" pitchFamily="34" charset="-122"/>
                <a:cs typeface="Libre Baskerville" pitchFamily="34" charset="-120"/>
              </a:rPr>
              <a:t>Operational Empowerment</a:t>
            </a:r>
            <a:endParaRPr lang="en-US" sz="2000" dirty="0"/>
          </a:p>
        </p:txBody>
      </p:sp>
      <p:sp>
        <p:nvSpPr>
          <p:cNvPr id="12" name="Text 9"/>
          <p:cNvSpPr/>
          <p:nvPr/>
        </p:nvSpPr>
        <p:spPr>
          <a:xfrm>
            <a:off x="6899315" y="6172914"/>
            <a:ext cx="6980396" cy="1304449"/>
          </a:xfrm>
          <a:prstGeom prst="rect">
            <a:avLst/>
          </a:prstGeom>
          <a:noFill/>
          <a:ln/>
        </p:spPr>
        <p:txBody>
          <a:bodyPr wrap="square" lIns="0" tIns="0" rIns="0" bIns="0" rtlCol="0" anchor="t"/>
          <a:lstStyle/>
          <a:p>
            <a:pPr marL="0" indent="0" algn="l">
              <a:lnSpc>
                <a:spcPts val="2550"/>
              </a:lnSpc>
              <a:buNone/>
            </a:pPr>
            <a:r>
              <a:rPr lang="en-US" sz="1600" dirty="0">
                <a:solidFill>
                  <a:srgbClr val="49495A"/>
                </a:solidFill>
                <a:latin typeface="Open Sans" pitchFamily="34" charset="0"/>
                <a:ea typeface="Open Sans" pitchFamily="34" charset="-122"/>
                <a:cs typeface="Open Sans" pitchFamily="34" charset="-120"/>
              </a:rPr>
              <a:t>By providing tools to analyze and interpret complex datasets, the dashboard empowers healthcare administrators. They can now make data-informed decisions that lead to improvements in patient care and hospital management.</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04273"/>
            <a:ext cx="3685937" cy="460772"/>
          </a:xfrm>
          <a:prstGeom prst="rect">
            <a:avLst/>
          </a:prstGeom>
          <a:noFill/>
          <a:ln/>
        </p:spPr>
        <p:txBody>
          <a:bodyPr wrap="none" lIns="0" tIns="0" rIns="0" bIns="0" rtlCol="0" anchor="t"/>
          <a:lstStyle/>
          <a:p>
            <a:pPr marL="0" indent="0" algn="l">
              <a:lnSpc>
                <a:spcPts val="3600"/>
              </a:lnSpc>
              <a:buNone/>
            </a:pPr>
            <a:r>
              <a:rPr lang="en-US" sz="2900" dirty="0">
                <a:solidFill>
                  <a:srgbClr val="403CCF"/>
                </a:solidFill>
                <a:latin typeface="Libre Baskerville" pitchFamily="34" charset="0"/>
                <a:ea typeface="Libre Baskerville" pitchFamily="34" charset="-122"/>
                <a:cs typeface="Libre Baskerville" pitchFamily="34" charset="-120"/>
              </a:rPr>
              <a:t>Methodology</a:t>
            </a:r>
            <a:endParaRPr lang="en-US" sz="2900" dirty="0"/>
          </a:p>
        </p:txBody>
      </p:sp>
      <p:pic>
        <p:nvPicPr>
          <p:cNvPr id="4" name="Image 1" descr="preencoded.png"/>
          <p:cNvPicPr>
            <a:picLocks noChangeAspect="1"/>
          </p:cNvPicPr>
          <p:nvPr/>
        </p:nvPicPr>
        <p:blipFill>
          <a:blip r:embed="rId4"/>
          <a:stretch>
            <a:fillRect/>
          </a:stretch>
        </p:blipFill>
        <p:spPr>
          <a:xfrm>
            <a:off x="6280190" y="2486144"/>
            <a:ext cx="737116" cy="1085017"/>
          </a:xfrm>
          <a:prstGeom prst="rect">
            <a:avLst/>
          </a:prstGeom>
        </p:spPr>
      </p:pic>
      <p:sp>
        <p:nvSpPr>
          <p:cNvPr id="5" name="Text 1"/>
          <p:cNvSpPr/>
          <p:nvPr/>
        </p:nvSpPr>
        <p:spPr>
          <a:xfrm>
            <a:off x="7238405" y="2633543"/>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49495A"/>
                </a:solidFill>
                <a:latin typeface="Libre Baskerville" pitchFamily="34" charset="0"/>
                <a:ea typeface="Libre Baskerville" pitchFamily="34" charset="-122"/>
                <a:cs typeface="Libre Baskerville" pitchFamily="34" charset="-120"/>
              </a:rPr>
              <a:t>Data Import</a:t>
            </a:r>
            <a:endParaRPr lang="en-US" sz="1450" dirty="0"/>
          </a:p>
        </p:txBody>
      </p:sp>
      <p:sp>
        <p:nvSpPr>
          <p:cNvPr id="6" name="Text 2"/>
          <p:cNvSpPr/>
          <p:nvPr/>
        </p:nvSpPr>
        <p:spPr>
          <a:xfrm>
            <a:off x="7238405" y="2952274"/>
            <a:ext cx="6598206" cy="471488"/>
          </a:xfrm>
          <a:prstGeom prst="rect">
            <a:avLst/>
          </a:prstGeom>
          <a:noFill/>
          <a:ln/>
        </p:spPr>
        <p:txBody>
          <a:bodyPr wrap="square" lIns="0" tIns="0" rIns="0" bIns="0" rtlCol="0" anchor="t"/>
          <a:lstStyle/>
          <a:p>
            <a:pPr marL="0" indent="0" algn="l">
              <a:lnSpc>
                <a:spcPts val="1850"/>
              </a:lnSpc>
              <a:buNone/>
            </a:pPr>
            <a:r>
              <a:rPr lang="en-US" sz="1150" dirty="0">
                <a:solidFill>
                  <a:srgbClr val="49495A"/>
                </a:solidFill>
                <a:latin typeface="Open Sans" pitchFamily="34" charset="0"/>
                <a:ea typeface="Open Sans" pitchFamily="34" charset="-122"/>
                <a:cs typeface="Open Sans" pitchFamily="34" charset="-120"/>
              </a:rPr>
              <a:t>Hospital records were imported into Power BI, ensuring all relevant data was accessible for analysis.</a:t>
            </a:r>
            <a:endParaRPr lang="en-US" sz="1150" dirty="0"/>
          </a:p>
        </p:txBody>
      </p:sp>
      <p:pic>
        <p:nvPicPr>
          <p:cNvPr id="7" name="Image 2" descr="preencoded.png"/>
          <p:cNvPicPr>
            <a:picLocks noChangeAspect="1"/>
          </p:cNvPicPr>
          <p:nvPr/>
        </p:nvPicPr>
        <p:blipFill>
          <a:blip r:embed="rId5"/>
          <a:stretch>
            <a:fillRect/>
          </a:stretch>
        </p:blipFill>
        <p:spPr>
          <a:xfrm>
            <a:off x="6280190" y="3571161"/>
            <a:ext cx="737116" cy="884515"/>
          </a:xfrm>
          <a:prstGeom prst="rect">
            <a:avLst/>
          </a:prstGeom>
        </p:spPr>
      </p:pic>
      <p:sp>
        <p:nvSpPr>
          <p:cNvPr id="8" name="Text 3"/>
          <p:cNvSpPr/>
          <p:nvPr/>
        </p:nvSpPr>
        <p:spPr>
          <a:xfrm>
            <a:off x="7238405" y="3718560"/>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49495A"/>
                </a:solidFill>
                <a:latin typeface="Libre Baskerville" pitchFamily="34" charset="0"/>
                <a:ea typeface="Libre Baskerville" pitchFamily="34" charset="-122"/>
                <a:cs typeface="Libre Baskerville" pitchFamily="34" charset="-120"/>
              </a:rPr>
              <a:t>Data Preprocessing</a:t>
            </a:r>
            <a:endParaRPr lang="en-US" sz="1450" dirty="0"/>
          </a:p>
        </p:txBody>
      </p:sp>
      <p:sp>
        <p:nvSpPr>
          <p:cNvPr id="9" name="Text 4"/>
          <p:cNvSpPr/>
          <p:nvPr/>
        </p:nvSpPr>
        <p:spPr>
          <a:xfrm>
            <a:off x="7238405" y="4037290"/>
            <a:ext cx="6598206" cy="235744"/>
          </a:xfrm>
          <a:prstGeom prst="rect">
            <a:avLst/>
          </a:prstGeom>
          <a:noFill/>
          <a:ln/>
        </p:spPr>
        <p:txBody>
          <a:bodyPr wrap="none" lIns="0" tIns="0" rIns="0" bIns="0" rtlCol="0" anchor="t"/>
          <a:lstStyle/>
          <a:p>
            <a:pPr marL="0" indent="0" algn="l">
              <a:lnSpc>
                <a:spcPts val="1850"/>
              </a:lnSpc>
              <a:buNone/>
            </a:pPr>
            <a:r>
              <a:rPr lang="en-US" sz="1150" dirty="0">
                <a:solidFill>
                  <a:srgbClr val="49495A"/>
                </a:solidFill>
                <a:latin typeface="Open Sans" pitchFamily="34" charset="0"/>
                <a:ea typeface="Open Sans" pitchFamily="34" charset="-122"/>
                <a:cs typeface="Open Sans" pitchFamily="34" charset="-120"/>
              </a:rPr>
              <a:t>The data underwent filtering, cleaning, and transformation to ensure accuracy and relevance.</a:t>
            </a:r>
            <a:endParaRPr lang="en-US" sz="1150" dirty="0"/>
          </a:p>
        </p:txBody>
      </p:sp>
      <p:pic>
        <p:nvPicPr>
          <p:cNvPr id="10" name="Image 3" descr="preencoded.png"/>
          <p:cNvPicPr>
            <a:picLocks noChangeAspect="1"/>
          </p:cNvPicPr>
          <p:nvPr/>
        </p:nvPicPr>
        <p:blipFill>
          <a:blip r:embed="rId6"/>
          <a:stretch>
            <a:fillRect/>
          </a:stretch>
        </p:blipFill>
        <p:spPr>
          <a:xfrm>
            <a:off x="6280190" y="4455676"/>
            <a:ext cx="737116" cy="1085017"/>
          </a:xfrm>
          <a:prstGeom prst="rect">
            <a:avLst/>
          </a:prstGeom>
        </p:spPr>
      </p:pic>
      <p:sp>
        <p:nvSpPr>
          <p:cNvPr id="11" name="Text 5"/>
          <p:cNvSpPr/>
          <p:nvPr/>
        </p:nvSpPr>
        <p:spPr>
          <a:xfrm>
            <a:off x="7238405" y="4603075"/>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49495A"/>
                </a:solidFill>
                <a:latin typeface="Libre Baskerville" pitchFamily="34" charset="0"/>
                <a:ea typeface="Libre Baskerville" pitchFamily="34" charset="-122"/>
                <a:cs typeface="Libre Baskerville" pitchFamily="34" charset="-120"/>
              </a:rPr>
              <a:t>Custom Measures</a:t>
            </a:r>
            <a:endParaRPr lang="en-US" sz="1450" dirty="0"/>
          </a:p>
        </p:txBody>
      </p:sp>
      <p:sp>
        <p:nvSpPr>
          <p:cNvPr id="12" name="Text 6"/>
          <p:cNvSpPr/>
          <p:nvPr/>
        </p:nvSpPr>
        <p:spPr>
          <a:xfrm>
            <a:off x="7238405" y="4921806"/>
            <a:ext cx="6598206" cy="471488"/>
          </a:xfrm>
          <a:prstGeom prst="rect">
            <a:avLst/>
          </a:prstGeom>
          <a:noFill/>
          <a:ln/>
        </p:spPr>
        <p:txBody>
          <a:bodyPr wrap="square" lIns="0" tIns="0" rIns="0" bIns="0" rtlCol="0" anchor="t"/>
          <a:lstStyle/>
          <a:p>
            <a:pPr marL="0" indent="0" algn="l">
              <a:lnSpc>
                <a:spcPts val="1850"/>
              </a:lnSpc>
              <a:buNone/>
            </a:pPr>
            <a:r>
              <a:rPr lang="en-US" sz="1150" dirty="0">
                <a:solidFill>
                  <a:srgbClr val="49495A"/>
                </a:solidFill>
                <a:latin typeface="Open Sans" pitchFamily="34" charset="0"/>
                <a:ea typeface="Open Sans" pitchFamily="34" charset="-122"/>
                <a:cs typeface="Open Sans" pitchFamily="34" charset="-120"/>
              </a:rPr>
              <a:t>DAX was used to create custom measures for key performance indicators (KPIs), providing deeper insights.</a:t>
            </a:r>
            <a:endParaRPr lang="en-US" sz="1150" dirty="0"/>
          </a:p>
        </p:txBody>
      </p:sp>
      <p:pic>
        <p:nvPicPr>
          <p:cNvPr id="13" name="Image 4" descr="preencoded.png"/>
          <p:cNvPicPr>
            <a:picLocks noChangeAspect="1"/>
          </p:cNvPicPr>
          <p:nvPr/>
        </p:nvPicPr>
        <p:blipFill>
          <a:blip r:embed="rId7"/>
          <a:stretch>
            <a:fillRect/>
          </a:stretch>
        </p:blipFill>
        <p:spPr>
          <a:xfrm>
            <a:off x="6280190" y="5540693"/>
            <a:ext cx="737116" cy="884515"/>
          </a:xfrm>
          <a:prstGeom prst="rect">
            <a:avLst/>
          </a:prstGeom>
        </p:spPr>
      </p:pic>
      <p:sp>
        <p:nvSpPr>
          <p:cNvPr id="14" name="Text 7"/>
          <p:cNvSpPr/>
          <p:nvPr/>
        </p:nvSpPr>
        <p:spPr>
          <a:xfrm>
            <a:off x="7238405" y="5688092"/>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49495A"/>
                </a:solidFill>
                <a:latin typeface="Libre Baskerville" pitchFamily="34" charset="0"/>
                <a:ea typeface="Libre Baskerville" pitchFamily="34" charset="-122"/>
                <a:cs typeface="Libre Baskerville" pitchFamily="34" charset="-120"/>
              </a:rPr>
              <a:t>Visual Creation</a:t>
            </a:r>
            <a:endParaRPr lang="en-US" sz="1450" dirty="0"/>
          </a:p>
        </p:txBody>
      </p:sp>
      <p:sp>
        <p:nvSpPr>
          <p:cNvPr id="15" name="Text 8"/>
          <p:cNvSpPr/>
          <p:nvPr/>
        </p:nvSpPr>
        <p:spPr>
          <a:xfrm>
            <a:off x="7238405" y="6006822"/>
            <a:ext cx="6598206" cy="235744"/>
          </a:xfrm>
          <a:prstGeom prst="rect">
            <a:avLst/>
          </a:prstGeom>
          <a:noFill/>
          <a:ln/>
        </p:spPr>
        <p:txBody>
          <a:bodyPr wrap="none" lIns="0" tIns="0" rIns="0" bIns="0" rtlCol="0" anchor="t"/>
          <a:lstStyle/>
          <a:p>
            <a:pPr marL="0" indent="0" algn="l">
              <a:lnSpc>
                <a:spcPts val="1850"/>
              </a:lnSpc>
              <a:buNone/>
            </a:pPr>
            <a:r>
              <a:rPr lang="en-US" sz="1150" dirty="0">
                <a:solidFill>
                  <a:srgbClr val="49495A"/>
                </a:solidFill>
                <a:latin typeface="Open Sans" pitchFamily="34" charset="0"/>
                <a:ea typeface="Open Sans" pitchFamily="34" charset="-122"/>
                <a:cs typeface="Open Sans" pitchFamily="34" charset="-120"/>
              </a:rPr>
              <a:t>Bar charts, pie charts, tables, and line graphs were used to present data effectively.</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sp>
        <p:nvSpPr>
          <p:cNvPr id="3" name="Text 0"/>
          <p:cNvSpPr/>
          <p:nvPr/>
        </p:nvSpPr>
        <p:spPr>
          <a:xfrm>
            <a:off x="6280190" y="646033"/>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403CCF"/>
                </a:solidFill>
                <a:latin typeface="Libre Baskerville" pitchFamily="34" charset="0"/>
                <a:ea typeface="Libre Baskerville" pitchFamily="34" charset="-122"/>
                <a:cs typeface="Libre Baskerville" pitchFamily="34" charset="-120"/>
              </a:rPr>
              <a:t>Visuals: Bed Occupancy &amp; Patient Distribution</a:t>
            </a:r>
            <a:endParaRPr lang="en-US" sz="3550" dirty="0"/>
          </a:p>
        </p:txBody>
      </p:sp>
      <p:sp>
        <p:nvSpPr>
          <p:cNvPr id="4" name="Shape 1"/>
          <p:cNvSpPr/>
          <p:nvPr/>
        </p:nvSpPr>
        <p:spPr>
          <a:xfrm>
            <a:off x="6484263" y="2052161"/>
            <a:ext cx="22860" cy="5531287"/>
          </a:xfrm>
          <a:prstGeom prst="roundRect">
            <a:avLst>
              <a:gd name="adj" fmla="val 119070"/>
            </a:avLst>
          </a:prstGeom>
          <a:solidFill>
            <a:srgbClr val="D0CED9"/>
          </a:solidFill>
          <a:ln/>
        </p:spPr>
        <p:txBody>
          <a:bodyPr/>
          <a:lstStyle/>
          <a:p>
            <a:endParaRPr lang="en-CA"/>
          </a:p>
        </p:txBody>
      </p:sp>
      <p:sp>
        <p:nvSpPr>
          <p:cNvPr id="5" name="Shape 2"/>
          <p:cNvSpPr/>
          <p:nvPr/>
        </p:nvSpPr>
        <p:spPr>
          <a:xfrm>
            <a:off x="6665535" y="2448878"/>
            <a:ext cx="544354" cy="22860"/>
          </a:xfrm>
          <a:prstGeom prst="roundRect">
            <a:avLst>
              <a:gd name="adj" fmla="val 119070"/>
            </a:avLst>
          </a:prstGeom>
          <a:solidFill>
            <a:srgbClr val="D0CED9"/>
          </a:solidFill>
          <a:ln/>
        </p:spPr>
        <p:txBody>
          <a:bodyPr/>
          <a:lstStyle/>
          <a:p>
            <a:endParaRPr lang="en-CA"/>
          </a:p>
        </p:txBody>
      </p:sp>
      <p:sp>
        <p:nvSpPr>
          <p:cNvPr id="6" name="Shape 3"/>
          <p:cNvSpPr/>
          <p:nvPr/>
        </p:nvSpPr>
        <p:spPr>
          <a:xfrm>
            <a:off x="6280130" y="2256234"/>
            <a:ext cx="408265" cy="408265"/>
          </a:xfrm>
          <a:prstGeom prst="roundRect">
            <a:avLst>
              <a:gd name="adj" fmla="val 6667"/>
            </a:avLst>
          </a:prstGeom>
          <a:solidFill>
            <a:srgbClr val="EAE8F3"/>
          </a:solidFill>
          <a:ln/>
        </p:spPr>
        <p:txBody>
          <a:bodyPr/>
          <a:lstStyle/>
          <a:p>
            <a:endParaRPr lang="en-CA"/>
          </a:p>
        </p:txBody>
      </p:sp>
      <p:sp>
        <p:nvSpPr>
          <p:cNvPr id="7" name="Text 4"/>
          <p:cNvSpPr/>
          <p:nvPr/>
        </p:nvSpPr>
        <p:spPr>
          <a:xfrm>
            <a:off x="6348115" y="2290227"/>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49495A"/>
                </a:solidFill>
                <a:latin typeface="Libre Baskerville" pitchFamily="34" charset="0"/>
                <a:ea typeface="Libre Baskerville" pitchFamily="34" charset="-122"/>
                <a:cs typeface="Libre Baskerville" pitchFamily="34" charset="-120"/>
              </a:rPr>
              <a:t>1</a:t>
            </a:r>
            <a:endParaRPr lang="en-US" sz="2100" dirty="0"/>
          </a:p>
        </p:txBody>
      </p:sp>
      <p:sp>
        <p:nvSpPr>
          <p:cNvPr id="8" name="Text 5"/>
          <p:cNvSpPr/>
          <p:nvPr/>
        </p:nvSpPr>
        <p:spPr>
          <a:xfrm>
            <a:off x="7391638" y="2233613"/>
            <a:ext cx="2836188" cy="283488"/>
          </a:xfrm>
          <a:prstGeom prst="rect">
            <a:avLst/>
          </a:prstGeom>
          <a:noFill/>
          <a:ln/>
        </p:spPr>
        <p:txBody>
          <a:bodyPr wrap="none" lIns="0" tIns="0" rIns="0" bIns="0" rtlCol="0" anchor="t"/>
          <a:lstStyle/>
          <a:p>
            <a:pPr marL="0" indent="0" algn="l">
              <a:lnSpc>
                <a:spcPts val="2200"/>
              </a:lnSpc>
              <a:buNone/>
            </a:pPr>
            <a:r>
              <a:rPr lang="en-US" sz="1750" dirty="0">
                <a:solidFill>
                  <a:srgbClr val="49495A"/>
                </a:solidFill>
                <a:latin typeface="Libre Baskerville" pitchFamily="34" charset="0"/>
                <a:ea typeface="Libre Baskerville" pitchFamily="34" charset="-122"/>
                <a:cs typeface="Libre Baskerville" pitchFamily="34" charset="-120"/>
              </a:rPr>
              <a:t>Bed Occupancy Analysis</a:t>
            </a:r>
            <a:endParaRPr lang="en-US" sz="1750" dirty="0"/>
          </a:p>
        </p:txBody>
      </p:sp>
      <p:sp>
        <p:nvSpPr>
          <p:cNvPr id="9" name="Text 6"/>
          <p:cNvSpPr/>
          <p:nvPr/>
        </p:nvSpPr>
        <p:spPr>
          <a:xfrm>
            <a:off x="7391638" y="2625923"/>
            <a:ext cx="6444972" cy="1161098"/>
          </a:xfrm>
          <a:prstGeom prst="rect">
            <a:avLst/>
          </a:prstGeom>
          <a:noFill/>
          <a:ln/>
        </p:spPr>
        <p:txBody>
          <a:bodyPr wrap="square" lIns="0" tIns="0" rIns="0" bIns="0" rtlCol="0" anchor="t"/>
          <a:lstStyle/>
          <a:p>
            <a:pPr marL="0" indent="0" algn="l">
              <a:lnSpc>
                <a:spcPts val="2250"/>
              </a:lnSpc>
              <a:buNone/>
            </a:pPr>
            <a:r>
              <a:rPr lang="en-US" sz="1400" dirty="0">
                <a:solidFill>
                  <a:srgbClr val="49495A"/>
                </a:solidFill>
                <a:latin typeface="Open Sans" pitchFamily="34" charset="0"/>
                <a:ea typeface="Open Sans" pitchFamily="34" charset="-122"/>
                <a:cs typeface="Open Sans" pitchFamily="34" charset="-120"/>
              </a:rPr>
              <a:t>This dashboard visualizes bed occupancy rates across different departments. High occupancy in surgery and general rooms indicates strong demand. Low occupancy in maternity and ICU units suggests potential resource reallocation.</a:t>
            </a:r>
            <a:endParaRPr lang="en-US" sz="1400" dirty="0"/>
          </a:p>
        </p:txBody>
      </p:sp>
      <p:sp>
        <p:nvSpPr>
          <p:cNvPr id="10" name="Shape 7"/>
          <p:cNvSpPr/>
          <p:nvPr/>
        </p:nvSpPr>
        <p:spPr>
          <a:xfrm>
            <a:off x="6665535" y="4546640"/>
            <a:ext cx="544354" cy="22860"/>
          </a:xfrm>
          <a:prstGeom prst="roundRect">
            <a:avLst>
              <a:gd name="adj" fmla="val 119070"/>
            </a:avLst>
          </a:prstGeom>
          <a:solidFill>
            <a:srgbClr val="D0CED9"/>
          </a:solidFill>
          <a:ln/>
        </p:spPr>
        <p:txBody>
          <a:bodyPr/>
          <a:lstStyle/>
          <a:p>
            <a:endParaRPr lang="en-CA"/>
          </a:p>
        </p:txBody>
      </p:sp>
      <p:sp>
        <p:nvSpPr>
          <p:cNvPr id="11" name="Shape 8"/>
          <p:cNvSpPr/>
          <p:nvPr/>
        </p:nvSpPr>
        <p:spPr>
          <a:xfrm>
            <a:off x="6280130" y="4353997"/>
            <a:ext cx="408265" cy="408265"/>
          </a:xfrm>
          <a:prstGeom prst="roundRect">
            <a:avLst>
              <a:gd name="adj" fmla="val 6667"/>
            </a:avLst>
          </a:prstGeom>
          <a:solidFill>
            <a:srgbClr val="EAE8F3"/>
          </a:solidFill>
          <a:ln/>
        </p:spPr>
        <p:txBody>
          <a:bodyPr/>
          <a:lstStyle/>
          <a:p>
            <a:endParaRPr lang="en-CA"/>
          </a:p>
        </p:txBody>
      </p:sp>
      <p:sp>
        <p:nvSpPr>
          <p:cNvPr id="12" name="Text 9"/>
          <p:cNvSpPr/>
          <p:nvPr/>
        </p:nvSpPr>
        <p:spPr>
          <a:xfrm>
            <a:off x="6348115" y="4387989"/>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49495A"/>
                </a:solidFill>
                <a:latin typeface="Libre Baskerville" pitchFamily="34" charset="0"/>
                <a:ea typeface="Libre Baskerville" pitchFamily="34" charset="-122"/>
                <a:cs typeface="Libre Baskerville" pitchFamily="34" charset="-120"/>
              </a:rPr>
              <a:t>2</a:t>
            </a:r>
            <a:endParaRPr lang="en-US" sz="2100" dirty="0"/>
          </a:p>
        </p:txBody>
      </p:sp>
      <p:sp>
        <p:nvSpPr>
          <p:cNvPr id="13" name="Text 10"/>
          <p:cNvSpPr/>
          <p:nvPr/>
        </p:nvSpPr>
        <p:spPr>
          <a:xfrm>
            <a:off x="7391638" y="4331375"/>
            <a:ext cx="3484364" cy="283488"/>
          </a:xfrm>
          <a:prstGeom prst="rect">
            <a:avLst/>
          </a:prstGeom>
          <a:noFill/>
          <a:ln/>
        </p:spPr>
        <p:txBody>
          <a:bodyPr wrap="none" lIns="0" tIns="0" rIns="0" bIns="0" rtlCol="0" anchor="t"/>
          <a:lstStyle/>
          <a:p>
            <a:pPr marL="0" indent="0" algn="l">
              <a:lnSpc>
                <a:spcPts val="2200"/>
              </a:lnSpc>
              <a:buNone/>
            </a:pPr>
            <a:r>
              <a:rPr lang="en-US" sz="1750" dirty="0">
                <a:solidFill>
                  <a:srgbClr val="49495A"/>
                </a:solidFill>
                <a:latin typeface="Libre Baskerville" pitchFamily="34" charset="0"/>
                <a:ea typeface="Libre Baskerville" pitchFamily="34" charset="-122"/>
                <a:cs typeface="Libre Baskerville" pitchFamily="34" charset="-120"/>
              </a:rPr>
              <a:t>Patient Distribution Overview</a:t>
            </a:r>
            <a:endParaRPr lang="en-US" sz="1750" dirty="0"/>
          </a:p>
        </p:txBody>
      </p:sp>
      <p:sp>
        <p:nvSpPr>
          <p:cNvPr id="14" name="Text 11"/>
          <p:cNvSpPr/>
          <p:nvPr/>
        </p:nvSpPr>
        <p:spPr>
          <a:xfrm>
            <a:off x="7391638" y="4723686"/>
            <a:ext cx="6444972" cy="870823"/>
          </a:xfrm>
          <a:prstGeom prst="rect">
            <a:avLst/>
          </a:prstGeom>
          <a:noFill/>
          <a:ln/>
        </p:spPr>
        <p:txBody>
          <a:bodyPr wrap="square" lIns="0" tIns="0" rIns="0" bIns="0" rtlCol="0" anchor="t"/>
          <a:lstStyle/>
          <a:p>
            <a:pPr marL="0" indent="0" algn="l">
              <a:lnSpc>
                <a:spcPts val="2250"/>
              </a:lnSpc>
              <a:buNone/>
            </a:pPr>
            <a:r>
              <a:rPr lang="en-US" sz="1400" dirty="0">
                <a:solidFill>
                  <a:srgbClr val="49495A"/>
                </a:solidFill>
                <a:latin typeface="Open Sans" pitchFamily="34" charset="0"/>
                <a:ea typeface="Open Sans" pitchFamily="34" charset="-122"/>
                <a:cs typeface="Open Sans" pitchFamily="34" charset="-120"/>
              </a:rPr>
              <a:t>The patient distribution dashboard provides a detailed view of patient demographics. It shows gender distribution, age ranges, and geographical locations, helping tailor healthcare services to specific needs.</a:t>
            </a:r>
            <a:endParaRPr lang="en-US" sz="1400" dirty="0"/>
          </a:p>
        </p:txBody>
      </p:sp>
      <p:sp>
        <p:nvSpPr>
          <p:cNvPr id="15" name="Shape 12"/>
          <p:cNvSpPr/>
          <p:nvPr/>
        </p:nvSpPr>
        <p:spPr>
          <a:xfrm>
            <a:off x="6665535" y="6354128"/>
            <a:ext cx="544354" cy="22860"/>
          </a:xfrm>
          <a:prstGeom prst="roundRect">
            <a:avLst>
              <a:gd name="adj" fmla="val 119070"/>
            </a:avLst>
          </a:prstGeom>
          <a:solidFill>
            <a:srgbClr val="D0CED9"/>
          </a:solidFill>
          <a:ln/>
        </p:spPr>
        <p:txBody>
          <a:bodyPr/>
          <a:lstStyle/>
          <a:p>
            <a:endParaRPr lang="en-CA"/>
          </a:p>
        </p:txBody>
      </p:sp>
      <p:sp>
        <p:nvSpPr>
          <p:cNvPr id="16" name="Shape 13"/>
          <p:cNvSpPr/>
          <p:nvPr/>
        </p:nvSpPr>
        <p:spPr>
          <a:xfrm>
            <a:off x="6280130" y="6161484"/>
            <a:ext cx="408265" cy="408265"/>
          </a:xfrm>
          <a:prstGeom prst="roundRect">
            <a:avLst>
              <a:gd name="adj" fmla="val 6667"/>
            </a:avLst>
          </a:prstGeom>
          <a:solidFill>
            <a:srgbClr val="EAE8F3"/>
          </a:solidFill>
          <a:ln/>
        </p:spPr>
        <p:txBody>
          <a:bodyPr/>
          <a:lstStyle/>
          <a:p>
            <a:endParaRPr lang="en-CA"/>
          </a:p>
        </p:txBody>
      </p:sp>
      <p:sp>
        <p:nvSpPr>
          <p:cNvPr id="17" name="Text 14"/>
          <p:cNvSpPr/>
          <p:nvPr/>
        </p:nvSpPr>
        <p:spPr>
          <a:xfrm>
            <a:off x="6348115" y="6195477"/>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49495A"/>
                </a:solidFill>
                <a:latin typeface="Libre Baskerville" pitchFamily="34" charset="0"/>
                <a:ea typeface="Libre Baskerville" pitchFamily="34" charset="-122"/>
                <a:cs typeface="Libre Baskerville" pitchFamily="34" charset="-120"/>
              </a:rPr>
              <a:t>3</a:t>
            </a:r>
            <a:endParaRPr lang="en-US" sz="2100" dirty="0"/>
          </a:p>
        </p:txBody>
      </p:sp>
      <p:sp>
        <p:nvSpPr>
          <p:cNvPr id="18" name="Text 15"/>
          <p:cNvSpPr/>
          <p:nvPr/>
        </p:nvSpPr>
        <p:spPr>
          <a:xfrm>
            <a:off x="7391638" y="6138863"/>
            <a:ext cx="2624018" cy="283488"/>
          </a:xfrm>
          <a:prstGeom prst="rect">
            <a:avLst/>
          </a:prstGeom>
          <a:noFill/>
          <a:ln/>
        </p:spPr>
        <p:txBody>
          <a:bodyPr wrap="none" lIns="0" tIns="0" rIns="0" bIns="0" rtlCol="0" anchor="t"/>
          <a:lstStyle/>
          <a:p>
            <a:pPr marL="0" indent="0" algn="l">
              <a:lnSpc>
                <a:spcPts val="2200"/>
              </a:lnSpc>
              <a:buNone/>
            </a:pPr>
            <a:r>
              <a:rPr lang="en-US" sz="1750" dirty="0">
                <a:solidFill>
                  <a:srgbClr val="49495A"/>
                </a:solidFill>
                <a:latin typeface="Libre Baskerville" pitchFamily="34" charset="0"/>
                <a:ea typeface="Libre Baskerville" pitchFamily="34" charset="-122"/>
                <a:cs typeface="Libre Baskerville" pitchFamily="34" charset="-120"/>
              </a:rPr>
              <a:t>Data-Driven Decisions</a:t>
            </a:r>
            <a:endParaRPr lang="en-US" sz="1750" dirty="0"/>
          </a:p>
        </p:txBody>
      </p:sp>
      <p:sp>
        <p:nvSpPr>
          <p:cNvPr id="19" name="Text 16"/>
          <p:cNvSpPr/>
          <p:nvPr/>
        </p:nvSpPr>
        <p:spPr>
          <a:xfrm>
            <a:off x="7391638" y="6531173"/>
            <a:ext cx="6444972" cy="870823"/>
          </a:xfrm>
          <a:prstGeom prst="rect">
            <a:avLst/>
          </a:prstGeom>
          <a:noFill/>
          <a:ln/>
        </p:spPr>
        <p:txBody>
          <a:bodyPr wrap="square" lIns="0" tIns="0" rIns="0" bIns="0" rtlCol="0" anchor="t"/>
          <a:lstStyle/>
          <a:p>
            <a:pPr marL="0" indent="0" algn="l">
              <a:lnSpc>
                <a:spcPts val="2250"/>
              </a:lnSpc>
              <a:buNone/>
            </a:pPr>
            <a:r>
              <a:rPr lang="en-US" sz="1400" dirty="0">
                <a:solidFill>
                  <a:srgbClr val="49495A"/>
                </a:solidFill>
                <a:latin typeface="Open Sans" pitchFamily="34" charset="0"/>
                <a:ea typeface="Open Sans" pitchFamily="34" charset="-122"/>
                <a:cs typeface="Open Sans" pitchFamily="34" charset="-120"/>
              </a:rPr>
              <a:t>Insights from these visuals support data-driven decisions in resource allocation and service improvements, ensuring optimal patient care and hospital management.</a:t>
            </a:r>
            <a:endParaRPr lang="en-US" sz="1400" dirty="0"/>
          </a:p>
        </p:txBody>
      </p:sp>
      <p:pic>
        <p:nvPicPr>
          <p:cNvPr id="26" name="Picture 25">
            <a:extLst>
              <a:ext uri="{FF2B5EF4-FFF2-40B4-BE49-F238E27FC236}">
                <a16:creationId xmlns:a16="http://schemas.microsoft.com/office/drawing/2014/main" id="{A99EE0C3-9938-33F4-78DA-E1FD11143666}"/>
              </a:ext>
            </a:extLst>
          </p:cNvPr>
          <p:cNvPicPr>
            <a:picLocks noChangeAspect="1"/>
          </p:cNvPicPr>
          <p:nvPr/>
        </p:nvPicPr>
        <p:blipFill>
          <a:blip r:embed="rId3"/>
          <a:stretch>
            <a:fillRect/>
          </a:stretch>
        </p:blipFill>
        <p:spPr>
          <a:xfrm>
            <a:off x="289774" y="2448878"/>
            <a:ext cx="5808607" cy="3746600"/>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39961"/>
            <a:ext cx="7840266" cy="460772"/>
          </a:xfrm>
          <a:prstGeom prst="rect">
            <a:avLst/>
          </a:prstGeom>
          <a:noFill/>
          <a:ln/>
        </p:spPr>
        <p:txBody>
          <a:bodyPr wrap="none" lIns="0" tIns="0" rIns="0" bIns="0" rtlCol="0" anchor="t"/>
          <a:lstStyle/>
          <a:p>
            <a:pPr marL="0" indent="0" algn="l">
              <a:lnSpc>
                <a:spcPts val="3600"/>
              </a:lnSpc>
              <a:buNone/>
            </a:pPr>
            <a:r>
              <a:rPr lang="en-US" sz="2900" dirty="0">
                <a:solidFill>
                  <a:srgbClr val="403CCF"/>
                </a:solidFill>
                <a:latin typeface="Libre Baskerville" pitchFamily="34" charset="0"/>
                <a:ea typeface="Libre Baskerville" pitchFamily="34" charset="-122"/>
                <a:cs typeface="Libre Baskerville" pitchFamily="34" charset="-120"/>
              </a:rPr>
              <a:t>Visuals: Appointment Trends &amp; Diagnosis</a:t>
            </a:r>
            <a:endParaRPr lang="en-US" sz="2900" dirty="0"/>
          </a:p>
        </p:txBody>
      </p:sp>
      <p:sp>
        <p:nvSpPr>
          <p:cNvPr id="4" name="Text 1"/>
          <p:cNvSpPr/>
          <p:nvPr/>
        </p:nvSpPr>
        <p:spPr>
          <a:xfrm>
            <a:off x="793790" y="6033016"/>
            <a:ext cx="1979890" cy="230386"/>
          </a:xfrm>
          <a:prstGeom prst="rect">
            <a:avLst/>
          </a:prstGeom>
          <a:noFill/>
          <a:ln/>
        </p:spPr>
        <p:txBody>
          <a:bodyPr wrap="none" lIns="0" tIns="0" rIns="0" bIns="0" rtlCol="0" anchor="t"/>
          <a:lstStyle/>
          <a:p>
            <a:pPr marL="0" indent="0" algn="l">
              <a:lnSpc>
                <a:spcPts val="1800"/>
              </a:lnSpc>
              <a:buNone/>
            </a:pPr>
            <a:r>
              <a:rPr lang="en-US" sz="1450" dirty="0">
                <a:solidFill>
                  <a:srgbClr val="403CCF"/>
                </a:solidFill>
                <a:latin typeface="Libre Baskerville" pitchFamily="34" charset="0"/>
                <a:ea typeface="Libre Baskerville" pitchFamily="34" charset="-122"/>
                <a:cs typeface="Libre Baskerville" pitchFamily="34" charset="-120"/>
              </a:rPr>
              <a:t>Appointment Trends</a:t>
            </a:r>
            <a:endParaRPr lang="en-US" sz="1450" dirty="0"/>
          </a:p>
        </p:txBody>
      </p:sp>
      <p:sp>
        <p:nvSpPr>
          <p:cNvPr id="5" name="Text 2"/>
          <p:cNvSpPr/>
          <p:nvPr/>
        </p:nvSpPr>
        <p:spPr>
          <a:xfrm>
            <a:off x="793790" y="6410801"/>
            <a:ext cx="6341626" cy="471488"/>
          </a:xfrm>
          <a:prstGeom prst="rect">
            <a:avLst/>
          </a:prstGeom>
          <a:noFill/>
          <a:ln/>
        </p:spPr>
        <p:txBody>
          <a:bodyPr wrap="square" lIns="0" tIns="0" rIns="0" bIns="0" rtlCol="0" anchor="t"/>
          <a:lstStyle/>
          <a:p>
            <a:pPr marL="0" indent="0" algn="l">
              <a:lnSpc>
                <a:spcPts val="1850"/>
              </a:lnSpc>
              <a:buNone/>
            </a:pPr>
            <a:r>
              <a:rPr lang="en-US" sz="1150" dirty="0">
                <a:solidFill>
                  <a:srgbClr val="49495A"/>
                </a:solidFill>
                <a:latin typeface="Open Sans" pitchFamily="34" charset="0"/>
                <a:ea typeface="Open Sans" pitchFamily="34" charset="-122"/>
                <a:cs typeface="Open Sans" pitchFamily="34" charset="-120"/>
              </a:rPr>
              <a:t>Analysis of appointment trends highlights peak periods and workload distribution. Doctors Erika and Caleb handle the most appointments, suggesting a need for workload balancing.</a:t>
            </a:r>
            <a:endParaRPr lang="en-US" sz="1150" dirty="0"/>
          </a:p>
        </p:txBody>
      </p:sp>
      <p:sp>
        <p:nvSpPr>
          <p:cNvPr id="6" name="Text 3"/>
          <p:cNvSpPr/>
          <p:nvPr/>
        </p:nvSpPr>
        <p:spPr>
          <a:xfrm>
            <a:off x="793790" y="7014924"/>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49495A"/>
                </a:solidFill>
                <a:latin typeface="Open Sans" pitchFamily="34" charset="0"/>
                <a:ea typeface="Open Sans" pitchFamily="34" charset="-122"/>
                <a:cs typeface="Open Sans" pitchFamily="34" charset="-120"/>
              </a:rPr>
              <a:t>Identifies busy periods</a:t>
            </a:r>
            <a:endParaRPr lang="en-US" sz="1150" dirty="0"/>
          </a:p>
        </p:txBody>
      </p:sp>
      <p:sp>
        <p:nvSpPr>
          <p:cNvPr id="7" name="Text 4"/>
          <p:cNvSpPr/>
          <p:nvPr/>
        </p:nvSpPr>
        <p:spPr>
          <a:xfrm>
            <a:off x="793790" y="7302222"/>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49495A"/>
                </a:solidFill>
                <a:latin typeface="Open Sans" pitchFamily="34" charset="0"/>
                <a:ea typeface="Open Sans" pitchFamily="34" charset="-122"/>
                <a:cs typeface="Open Sans" pitchFamily="34" charset="-120"/>
              </a:rPr>
              <a:t>Reveals doctor workload distribution</a:t>
            </a:r>
            <a:endParaRPr lang="en-US" sz="1150" dirty="0"/>
          </a:p>
        </p:txBody>
      </p:sp>
      <p:sp>
        <p:nvSpPr>
          <p:cNvPr id="8" name="Text 5"/>
          <p:cNvSpPr/>
          <p:nvPr/>
        </p:nvSpPr>
        <p:spPr>
          <a:xfrm>
            <a:off x="7502604" y="6033016"/>
            <a:ext cx="1921907" cy="230386"/>
          </a:xfrm>
          <a:prstGeom prst="rect">
            <a:avLst/>
          </a:prstGeom>
          <a:noFill/>
          <a:ln/>
        </p:spPr>
        <p:txBody>
          <a:bodyPr wrap="none" lIns="0" tIns="0" rIns="0" bIns="0" rtlCol="0" anchor="t"/>
          <a:lstStyle/>
          <a:p>
            <a:pPr marL="0" indent="0" algn="l">
              <a:lnSpc>
                <a:spcPts val="1800"/>
              </a:lnSpc>
              <a:buNone/>
            </a:pPr>
            <a:r>
              <a:rPr lang="en-US" sz="1450" dirty="0">
                <a:solidFill>
                  <a:srgbClr val="403CCF"/>
                </a:solidFill>
                <a:latin typeface="Libre Baskerville" pitchFamily="34" charset="0"/>
                <a:ea typeface="Libre Baskerville" pitchFamily="34" charset="-122"/>
                <a:cs typeface="Libre Baskerville" pitchFamily="34" charset="-120"/>
              </a:rPr>
              <a:t>Common Diagnoses</a:t>
            </a:r>
            <a:endParaRPr lang="en-US" sz="1450" dirty="0"/>
          </a:p>
        </p:txBody>
      </p:sp>
      <p:sp>
        <p:nvSpPr>
          <p:cNvPr id="9" name="Text 6"/>
          <p:cNvSpPr/>
          <p:nvPr/>
        </p:nvSpPr>
        <p:spPr>
          <a:xfrm>
            <a:off x="7502604" y="6410801"/>
            <a:ext cx="6341626" cy="471488"/>
          </a:xfrm>
          <a:prstGeom prst="rect">
            <a:avLst/>
          </a:prstGeom>
          <a:noFill/>
          <a:ln/>
        </p:spPr>
        <p:txBody>
          <a:bodyPr wrap="square" lIns="0" tIns="0" rIns="0" bIns="0" rtlCol="0" anchor="t"/>
          <a:lstStyle/>
          <a:p>
            <a:pPr marL="0" indent="0" algn="l">
              <a:lnSpc>
                <a:spcPts val="1850"/>
              </a:lnSpc>
              <a:buNone/>
            </a:pPr>
            <a:r>
              <a:rPr lang="en-US" sz="1150" dirty="0">
                <a:solidFill>
                  <a:srgbClr val="49495A"/>
                </a:solidFill>
                <a:latin typeface="Open Sans" pitchFamily="34" charset="0"/>
                <a:ea typeface="Open Sans" pitchFamily="34" charset="-122"/>
                <a:cs typeface="Open Sans" pitchFamily="34" charset="-120"/>
              </a:rPr>
              <a:t>The dashboard identifies the most common diagnoses, such as pneumonia, asthma, and fractures. This data supports targeted care and resource allocation for prevalent conditions.</a:t>
            </a:r>
            <a:endParaRPr lang="en-US" sz="1150" dirty="0"/>
          </a:p>
        </p:txBody>
      </p:sp>
      <p:sp>
        <p:nvSpPr>
          <p:cNvPr id="10" name="Text 7"/>
          <p:cNvSpPr/>
          <p:nvPr/>
        </p:nvSpPr>
        <p:spPr>
          <a:xfrm>
            <a:off x="7502604" y="7014924"/>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49495A"/>
                </a:solidFill>
                <a:latin typeface="Open Sans" pitchFamily="34" charset="0"/>
                <a:ea typeface="Open Sans" pitchFamily="34" charset="-122"/>
                <a:cs typeface="Open Sans" pitchFamily="34" charset="-120"/>
              </a:rPr>
              <a:t>Highlights prevalent conditions</a:t>
            </a:r>
            <a:endParaRPr lang="en-US" sz="1150" dirty="0"/>
          </a:p>
        </p:txBody>
      </p:sp>
      <p:sp>
        <p:nvSpPr>
          <p:cNvPr id="11" name="Text 8"/>
          <p:cNvSpPr/>
          <p:nvPr/>
        </p:nvSpPr>
        <p:spPr>
          <a:xfrm>
            <a:off x="7502604" y="7302222"/>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49495A"/>
                </a:solidFill>
                <a:latin typeface="Open Sans" pitchFamily="34" charset="0"/>
                <a:ea typeface="Open Sans" pitchFamily="34" charset="-122"/>
                <a:cs typeface="Open Sans" pitchFamily="34" charset="-120"/>
              </a:rPr>
              <a:t>Supports targeted care initiatives</a:t>
            </a:r>
            <a:endParaRPr lang="en-US" sz="1150" dirty="0"/>
          </a:p>
        </p:txBody>
      </p:sp>
      <p:pic>
        <p:nvPicPr>
          <p:cNvPr id="13" name="Picture 12">
            <a:extLst>
              <a:ext uri="{FF2B5EF4-FFF2-40B4-BE49-F238E27FC236}">
                <a16:creationId xmlns:a16="http://schemas.microsoft.com/office/drawing/2014/main" id="{1F3883FD-7614-48BB-2C98-AE48B66B390A}"/>
              </a:ext>
            </a:extLst>
          </p:cNvPr>
          <p:cNvPicPr>
            <a:picLocks noChangeAspect="1"/>
          </p:cNvPicPr>
          <p:nvPr/>
        </p:nvPicPr>
        <p:blipFill>
          <a:blip r:embed="rId3"/>
          <a:stretch>
            <a:fillRect/>
          </a:stretch>
        </p:blipFill>
        <p:spPr>
          <a:xfrm>
            <a:off x="914400" y="1233368"/>
            <a:ext cx="11574379" cy="46108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8670" y="620673"/>
            <a:ext cx="7566660" cy="1408509"/>
          </a:xfrm>
          <a:prstGeom prst="rect">
            <a:avLst/>
          </a:prstGeom>
          <a:noFill/>
          <a:ln/>
        </p:spPr>
        <p:txBody>
          <a:bodyPr wrap="square" lIns="0" tIns="0" rIns="0" bIns="0" rtlCol="0" anchor="t"/>
          <a:lstStyle/>
          <a:p>
            <a:pPr marL="0" indent="0" algn="l">
              <a:lnSpc>
                <a:spcPts val="5500"/>
              </a:lnSpc>
              <a:buNone/>
            </a:pPr>
            <a:r>
              <a:rPr lang="en-US" sz="4400" dirty="0">
                <a:solidFill>
                  <a:srgbClr val="403CCF"/>
                </a:solidFill>
                <a:latin typeface="Libre Baskerville" pitchFamily="34" charset="0"/>
                <a:ea typeface="Libre Baskerville" pitchFamily="34" charset="-122"/>
                <a:cs typeface="Libre Baskerville" pitchFamily="34" charset="-120"/>
              </a:rPr>
              <a:t>Visuals: Cost Analysis &amp; Gender Split</a:t>
            </a:r>
            <a:endParaRPr lang="en-US" sz="4400" dirty="0"/>
          </a:p>
        </p:txBody>
      </p:sp>
      <p:pic>
        <p:nvPicPr>
          <p:cNvPr id="4" name="Image 1" descr="preencoded.png"/>
          <p:cNvPicPr>
            <a:picLocks noChangeAspect="1"/>
          </p:cNvPicPr>
          <p:nvPr/>
        </p:nvPicPr>
        <p:blipFill>
          <a:blip r:embed="rId4"/>
          <a:stretch>
            <a:fillRect/>
          </a:stretch>
        </p:blipFill>
        <p:spPr>
          <a:xfrm>
            <a:off x="788670" y="2367201"/>
            <a:ext cx="563404" cy="563404"/>
          </a:xfrm>
          <a:prstGeom prst="rect">
            <a:avLst/>
          </a:prstGeom>
        </p:spPr>
      </p:pic>
      <p:sp>
        <p:nvSpPr>
          <p:cNvPr id="5" name="Text 1"/>
          <p:cNvSpPr/>
          <p:nvPr/>
        </p:nvSpPr>
        <p:spPr>
          <a:xfrm>
            <a:off x="788670" y="3155871"/>
            <a:ext cx="2296835" cy="352068"/>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Cost Analysis</a:t>
            </a:r>
            <a:endParaRPr lang="en-US" sz="2200" dirty="0"/>
          </a:p>
        </p:txBody>
      </p:sp>
      <p:sp>
        <p:nvSpPr>
          <p:cNvPr id="6" name="Text 2"/>
          <p:cNvSpPr/>
          <p:nvPr/>
        </p:nvSpPr>
        <p:spPr>
          <a:xfrm>
            <a:off x="788670" y="3643074"/>
            <a:ext cx="2296835" cy="3965734"/>
          </a:xfrm>
          <a:prstGeom prst="rect">
            <a:avLst/>
          </a:prstGeom>
          <a:noFill/>
          <a:ln/>
        </p:spPr>
        <p:txBody>
          <a:bodyPr wrap="square" lIns="0" tIns="0" rIns="0" bIns="0" rtlCol="0" anchor="t"/>
          <a:lstStyle/>
          <a:p>
            <a:pPr marL="0" indent="0" algn="l">
              <a:lnSpc>
                <a:spcPts val="2800"/>
              </a:lnSpc>
              <a:buNone/>
            </a:pPr>
            <a:r>
              <a:rPr lang="en-US" sz="1750" dirty="0">
                <a:solidFill>
                  <a:srgbClr val="49495A"/>
                </a:solidFill>
                <a:latin typeface="Open Sans" pitchFamily="34" charset="0"/>
                <a:ea typeface="Open Sans" pitchFamily="34" charset="-122"/>
                <a:cs typeface="Open Sans" pitchFamily="34" charset="-120"/>
              </a:rPr>
              <a:t>The average treatment cost is $519. This information enables cost management and resource optimization strategies. Unpaid bills suggest billing process improvements.</a:t>
            </a:r>
            <a:endParaRPr lang="en-US" sz="1750" dirty="0"/>
          </a:p>
        </p:txBody>
      </p:sp>
      <p:pic>
        <p:nvPicPr>
          <p:cNvPr id="7" name="Image 2" descr="preencoded.png"/>
          <p:cNvPicPr>
            <a:picLocks noChangeAspect="1"/>
          </p:cNvPicPr>
          <p:nvPr/>
        </p:nvPicPr>
        <p:blipFill>
          <a:blip r:embed="rId5"/>
          <a:stretch>
            <a:fillRect/>
          </a:stretch>
        </p:blipFill>
        <p:spPr>
          <a:xfrm>
            <a:off x="3423523" y="2367201"/>
            <a:ext cx="563404" cy="563404"/>
          </a:xfrm>
          <a:prstGeom prst="rect">
            <a:avLst/>
          </a:prstGeom>
        </p:spPr>
      </p:pic>
      <p:sp>
        <p:nvSpPr>
          <p:cNvPr id="8" name="Text 3"/>
          <p:cNvSpPr/>
          <p:nvPr/>
        </p:nvSpPr>
        <p:spPr>
          <a:xfrm>
            <a:off x="3423523" y="3155871"/>
            <a:ext cx="2296835" cy="352068"/>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Gender Split</a:t>
            </a:r>
            <a:endParaRPr lang="en-US" sz="2200" dirty="0"/>
          </a:p>
        </p:txBody>
      </p:sp>
      <p:sp>
        <p:nvSpPr>
          <p:cNvPr id="9" name="Text 4"/>
          <p:cNvSpPr/>
          <p:nvPr/>
        </p:nvSpPr>
        <p:spPr>
          <a:xfrm>
            <a:off x="3423523" y="3643074"/>
            <a:ext cx="2296835" cy="2884170"/>
          </a:xfrm>
          <a:prstGeom prst="rect">
            <a:avLst/>
          </a:prstGeom>
          <a:noFill/>
          <a:ln/>
        </p:spPr>
        <p:txBody>
          <a:bodyPr wrap="square" lIns="0" tIns="0" rIns="0" bIns="0" rtlCol="0" anchor="t"/>
          <a:lstStyle/>
          <a:p>
            <a:pPr marL="0" indent="0" algn="l">
              <a:lnSpc>
                <a:spcPts val="2800"/>
              </a:lnSpc>
              <a:buNone/>
            </a:pPr>
            <a:r>
              <a:rPr lang="en-US" sz="1750" dirty="0">
                <a:solidFill>
                  <a:srgbClr val="49495A"/>
                </a:solidFill>
                <a:latin typeface="Open Sans" pitchFamily="34" charset="0"/>
                <a:ea typeface="Open Sans" pitchFamily="34" charset="-122"/>
                <a:cs typeface="Open Sans" pitchFamily="34" charset="-120"/>
              </a:rPr>
              <a:t>The gender split is approximately 52% female and 48% male. This demographic insight supports gender-specific care and resource allocation.</a:t>
            </a:r>
            <a:endParaRPr lang="en-US" sz="1750" dirty="0"/>
          </a:p>
        </p:txBody>
      </p:sp>
      <p:pic>
        <p:nvPicPr>
          <p:cNvPr id="10" name="Image 3" descr="preencoded.png"/>
          <p:cNvPicPr>
            <a:picLocks noChangeAspect="1"/>
          </p:cNvPicPr>
          <p:nvPr/>
        </p:nvPicPr>
        <p:blipFill>
          <a:blip r:embed="rId6"/>
          <a:stretch>
            <a:fillRect/>
          </a:stretch>
        </p:blipFill>
        <p:spPr>
          <a:xfrm>
            <a:off x="6058376" y="2367201"/>
            <a:ext cx="563404" cy="563404"/>
          </a:xfrm>
          <a:prstGeom prst="rect">
            <a:avLst/>
          </a:prstGeom>
        </p:spPr>
      </p:pic>
      <p:sp>
        <p:nvSpPr>
          <p:cNvPr id="11" name="Text 5"/>
          <p:cNvSpPr/>
          <p:nvPr/>
        </p:nvSpPr>
        <p:spPr>
          <a:xfrm>
            <a:off x="6058376" y="3155871"/>
            <a:ext cx="2296954" cy="352068"/>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Top Medicines</a:t>
            </a:r>
            <a:endParaRPr lang="en-US" sz="2200" dirty="0"/>
          </a:p>
        </p:txBody>
      </p:sp>
      <p:sp>
        <p:nvSpPr>
          <p:cNvPr id="12" name="Text 6"/>
          <p:cNvSpPr/>
          <p:nvPr/>
        </p:nvSpPr>
        <p:spPr>
          <a:xfrm>
            <a:off x="6058376" y="3643074"/>
            <a:ext cx="2296954" cy="3605213"/>
          </a:xfrm>
          <a:prstGeom prst="rect">
            <a:avLst/>
          </a:prstGeom>
          <a:noFill/>
          <a:ln/>
        </p:spPr>
        <p:txBody>
          <a:bodyPr wrap="square" lIns="0" tIns="0" rIns="0" bIns="0" rtlCol="0" anchor="t"/>
          <a:lstStyle/>
          <a:p>
            <a:pPr marL="0" indent="0" algn="l">
              <a:lnSpc>
                <a:spcPts val="2800"/>
              </a:lnSpc>
              <a:buNone/>
            </a:pPr>
            <a:r>
              <a:rPr lang="en-US" sz="1750" dirty="0">
                <a:solidFill>
                  <a:srgbClr val="49495A"/>
                </a:solidFill>
                <a:latin typeface="Open Sans" pitchFamily="34" charset="0"/>
                <a:ea typeface="Open Sans" pitchFamily="34" charset="-122"/>
                <a:cs typeface="Open Sans" pitchFamily="34" charset="-120"/>
              </a:rPr>
              <a:t>The most frequently prescribed medicines include Warfarin, Zinc, and Zolpidem. Data-driven medication management is essential for improved healthcare outcomes.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06160"/>
            <a:ext cx="5132903" cy="566976"/>
          </a:xfrm>
          <a:prstGeom prst="rect">
            <a:avLst/>
          </a:prstGeom>
          <a:noFill/>
          <a:ln/>
        </p:spPr>
        <p:txBody>
          <a:bodyPr wrap="none" lIns="0" tIns="0" rIns="0" bIns="0" rtlCol="0" anchor="t"/>
          <a:lstStyle/>
          <a:p>
            <a:pPr marL="0" indent="0" algn="l">
              <a:lnSpc>
                <a:spcPts val="4450"/>
              </a:lnSpc>
              <a:buNone/>
            </a:pPr>
            <a:r>
              <a:rPr lang="en-US" sz="3550" dirty="0">
                <a:solidFill>
                  <a:srgbClr val="403CCF"/>
                </a:solidFill>
                <a:latin typeface="Libre Baskerville" pitchFamily="34" charset="0"/>
                <a:ea typeface="Libre Baskerville" pitchFamily="34" charset="-122"/>
                <a:cs typeface="Libre Baskerville" pitchFamily="34" charset="-120"/>
              </a:rPr>
              <a:t>Key Results &amp; Insights</a:t>
            </a:r>
            <a:endParaRPr lang="en-US" sz="3550" dirty="0"/>
          </a:p>
        </p:txBody>
      </p:sp>
      <p:sp>
        <p:nvSpPr>
          <p:cNvPr id="4" name="Text 1"/>
          <p:cNvSpPr/>
          <p:nvPr/>
        </p:nvSpPr>
        <p:spPr>
          <a:xfrm>
            <a:off x="6280190" y="1636038"/>
            <a:ext cx="3642122" cy="598765"/>
          </a:xfrm>
          <a:prstGeom prst="rect">
            <a:avLst/>
          </a:prstGeom>
          <a:noFill/>
          <a:ln/>
        </p:spPr>
        <p:txBody>
          <a:bodyPr wrap="none" lIns="0" tIns="0" rIns="0" bIns="0" rtlCol="0" anchor="t"/>
          <a:lstStyle/>
          <a:p>
            <a:pPr marL="0" indent="0" algn="ctr">
              <a:lnSpc>
                <a:spcPts val="4700"/>
              </a:lnSpc>
              <a:buNone/>
            </a:pPr>
            <a:r>
              <a:rPr lang="en-US" sz="4700" dirty="0">
                <a:solidFill>
                  <a:srgbClr val="49495A"/>
                </a:solidFill>
                <a:latin typeface="Libre Baskerville" pitchFamily="34" charset="0"/>
                <a:ea typeface="Libre Baskerville" pitchFamily="34" charset="-122"/>
                <a:cs typeface="Libre Baskerville" pitchFamily="34" charset="-120"/>
              </a:rPr>
              <a:t>500</a:t>
            </a:r>
            <a:endParaRPr lang="en-US" sz="4700" dirty="0"/>
          </a:p>
        </p:txBody>
      </p:sp>
      <p:sp>
        <p:nvSpPr>
          <p:cNvPr id="5" name="Text 2"/>
          <p:cNvSpPr/>
          <p:nvPr/>
        </p:nvSpPr>
        <p:spPr>
          <a:xfrm>
            <a:off x="6967061" y="2461617"/>
            <a:ext cx="2268260" cy="283488"/>
          </a:xfrm>
          <a:prstGeom prst="rect">
            <a:avLst/>
          </a:prstGeom>
          <a:noFill/>
          <a:ln/>
        </p:spPr>
        <p:txBody>
          <a:bodyPr wrap="none" lIns="0" tIns="0" rIns="0" bIns="0" rtlCol="0" anchor="t"/>
          <a:lstStyle/>
          <a:p>
            <a:pPr marL="0" indent="0" algn="ctr">
              <a:lnSpc>
                <a:spcPts val="2200"/>
              </a:lnSpc>
              <a:buNone/>
            </a:pPr>
            <a:r>
              <a:rPr lang="en-US" sz="1750" dirty="0">
                <a:solidFill>
                  <a:srgbClr val="49495A"/>
                </a:solidFill>
                <a:latin typeface="Libre Baskerville" pitchFamily="34" charset="0"/>
                <a:ea typeface="Libre Baskerville" pitchFamily="34" charset="-122"/>
                <a:cs typeface="Libre Baskerville" pitchFamily="34" charset="-120"/>
              </a:rPr>
              <a:t>Total Patients</a:t>
            </a:r>
            <a:endParaRPr lang="en-US" sz="1750" dirty="0"/>
          </a:p>
        </p:txBody>
      </p:sp>
      <p:sp>
        <p:nvSpPr>
          <p:cNvPr id="6" name="Text 3"/>
          <p:cNvSpPr/>
          <p:nvPr/>
        </p:nvSpPr>
        <p:spPr>
          <a:xfrm>
            <a:off x="6280190" y="2853928"/>
            <a:ext cx="3642122" cy="580549"/>
          </a:xfrm>
          <a:prstGeom prst="rect">
            <a:avLst/>
          </a:prstGeom>
          <a:noFill/>
          <a:ln/>
        </p:spPr>
        <p:txBody>
          <a:bodyPr wrap="square" lIns="0" tIns="0" rIns="0" bIns="0" rtlCol="0" anchor="t"/>
          <a:lstStyle/>
          <a:p>
            <a:pPr marL="0" indent="0" algn="ctr">
              <a:lnSpc>
                <a:spcPts val="2250"/>
              </a:lnSpc>
              <a:buNone/>
            </a:pPr>
            <a:r>
              <a:rPr lang="en-US" sz="1400" dirty="0">
                <a:solidFill>
                  <a:srgbClr val="49495A"/>
                </a:solidFill>
                <a:latin typeface="Open Sans" pitchFamily="34" charset="0"/>
                <a:ea typeface="Open Sans" pitchFamily="34" charset="-122"/>
                <a:cs typeface="Open Sans" pitchFamily="34" charset="-120"/>
              </a:rPr>
              <a:t>The hospital serves a substantial patient population.</a:t>
            </a:r>
            <a:endParaRPr lang="en-US" sz="1400" dirty="0"/>
          </a:p>
        </p:txBody>
      </p:sp>
      <p:sp>
        <p:nvSpPr>
          <p:cNvPr id="7" name="Text 4"/>
          <p:cNvSpPr/>
          <p:nvPr/>
        </p:nvSpPr>
        <p:spPr>
          <a:xfrm>
            <a:off x="10194488" y="1636038"/>
            <a:ext cx="3642122" cy="598765"/>
          </a:xfrm>
          <a:prstGeom prst="rect">
            <a:avLst/>
          </a:prstGeom>
          <a:noFill/>
          <a:ln/>
        </p:spPr>
        <p:txBody>
          <a:bodyPr wrap="none" lIns="0" tIns="0" rIns="0" bIns="0" rtlCol="0" anchor="t"/>
          <a:lstStyle/>
          <a:p>
            <a:pPr marL="0" indent="0" algn="ctr">
              <a:lnSpc>
                <a:spcPts val="4700"/>
              </a:lnSpc>
              <a:buNone/>
            </a:pPr>
            <a:r>
              <a:rPr lang="en-US" sz="4700" dirty="0">
                <a:solidFill>
                  <a:srgbClr val="49495A"/>
                </a:solidFill>
                <a:latin typeface="Libre Baskerville" pitchFamily="34" charset="0"/>
                <a:ea typeface="Libre Baskerville" pitchFamily="34" charset="-122"/>
                <a:cs typeface="Libre Baskerville" pitchFamily="34" charset="-120"/>
              </a:rPr>
              <a:t>100</a:t>
            </a:r>
            <a:endParaRPr lang="en-US" sz="4700" dirty="0"/>
          </a:p>
        </p:txBody>
      </p:sp>
      <p:sp>
        <p:nvSpPr>
          <p:cNvPr id="8" name="Text 5"/>
          <p:cNvSpPr/>
          <p:nvPr/>
        </p:nvSpPr>
        <p:spPr>
          <a:xfrm>
            <a:off x="10881360" y="2461617"/>
            <a:ext cx="2268260" cy="283488"/>
          </a:xfrm>
          <a:prstGeom prst="rect">
            <a:avLst/>
          </a:prstGeom>
          <a:noFill/>
          <a:ln/>
        </p:spPr>
        <p:txBody>
          <a:bodyPr wrap="none" lIns="0" tIns="0" rIns="0" bIns="0" rtlCol="0" anchor="t"/>
          <a:lstStyle/>
          <a:p>
            <a:pPr marL="0" indent="0" algn="ctr">
              <a:lnSpc>
                <a:spcPts val="2200"/>
              </a:lnSpc>
              <a:buNone/>
            </a:pPr>
            <a:r>
              <a:rPr lang="en-US" sz="1750" dirty="0">
                <a:solidFill>
                  <a:srgbClr val="49495A"/>
                </a:solidFill>
                <a:latin typeface="Libre Baskerville" pitchFamily="34" charset="0"/>
                <a:ea typeface="Libre Baskerville" pitchFamily="34" charset="-122"/>
                <a:cs typeface="Libre Baskerville" pitchFamily="34" charset="-120"/>
              </a:rPr>
              <a:t>Total Staff</a:t>
            </a:r>
            <a:endParaRPr lang="en-US" sz="1750" dirty="0"/>
          </a:p>
        </p:txBody>
      </p:sp>
      <p:sp>
        <p:nvSpPr>
          <p:cNvPr id="9" name="Text 6"/>
          <p:cNvSpPr/>
          <p:nvPr/>
        </p:nvSpPr>
        <p:spPr>
          <a:xfrm>
            <a:off x="10194488" y="2853928"/>
            <a:ext cx="3642122" cy="580549"/>
          </a:xfrm>
          <a:prstGeom prst="rect">
            <a:avLst/>
          </a:prstGeom>
          <a:noFill/>
          <a:ln/>
        </p:spPr>
        <p:txBody>
          <a:bodyPr wrap="square" lIns="0" tIns="0" rIns="0" bIns="0" rtlCol="0" anchor="t"/>
          <a:lstStyle/>
          <a:p>
            <a:pPr marL="0" indent="0" algn="ctr">
              <a:lnSpc>
                <a:spcPts val="2250"/>
              </a:lnSpc>
              <a:buNone/>
            </a:pPr>
            <a:r>
              <a:rPr lang="en-US" sz="1400" dirty="0">
                <a:solidFill>
                  <a:srgbClr val="49495A"/>
                </a:solidFill>
                <a:latin typeface="Open Sans" pitchFamily="34" charset="0"/>
                <a:ea typeface="Open Sans" pitchFamily="34" charset="-122"/>
                <a:cs typeface="Open Sans" pitchFamily="34" charset="-120"/>
              </a:rPr>
              <a:t>The staff supports patient care and hospital operations.</a:t>
            </a:r>
            <a:endParaRPr lang="en-US" sz="1400" dirty="0"/>
          </a:p>
        </p:txBody>
      </p:sp>
      <p:sp>
        <p:nvSpPr>
          <p:cNvPr id="10" name="Text 7"/>
          <p:cNvSpPr/>
          <p:nvPr/>
        </p:nvSpPr>
        <p:spPr>
          <a:xfrm>
            <a:off x="8237339" y="4069556"/>
            <a:ext cx="3642122" cy="598765"/>
          </a:xfrm>
          <a:prstGeom prst="rect">
            <a:avLst/>
          </a:prstGeom>
          <a:noFill/>
          <a:ln/>
        </p:spPr>
        <p:txBody>
          <a:bodyPr wrap="none" lIns="0" tIns="0" rIns="0" bIns="0" rtlCol="0" anchor="t"/>
          <a:lstStyle/>
          <a:p>
            <a:pPr marL="0" indent="0" algn="ctr">
              <a:lnSpc>
                <a:spcPts val="4700"/>
              </a:lnSpc>
              <a:buNone/>
            </a:pPr>
            <a:r>
              <a:rPr lang="en-US" sz="4700" dirty="0">
                <a:solidFill>
                  <a:srgbClr val="49495A"/>
                </a:solidFill>
                <a:latin typeface="Libre Baskerville" pitchFamily="34" charset="0"/>
                <a:ea typeface="Libre Baskerville" pitchFamily="34" charset="-122"/>
                <a:cs typeface="Libre Baskerville" pitchFamily="34" charset="-120"/>
              </a:rPr>
              <a:t>50</a:t>
            </a:r>
            <a:endParaRPr lang="en-US" sz="4700" dirty="0"/>
          </a:p>
        </p:txBody>
      </p:sp>
      <p:sp>
        <p:nvSpPr>
          <p:cNvPr id="11" name="Text 8"/>
          <p:cNvSpPr/>
          <p:nvPr/>
        </p:nvSpPr>
        <p:spPr>
          <a:xfrm>
            <a:off x="8924211" y="4895136"/>
            <a:ext cx="2268260" cy="283488"/>
          </a:xfrm>
          <a:prstGeom prst="rect">
            <a:avLst/>
          </a:prstGeom>
          <a:noFill/>
          <a:ln/>
        </p:spPr>
        <p:txBody>
          <a:bodyPr wrap="none" lIns="0" tIns="0" rIns="0" bIns="0" rtlCol="0" anchor="t"/>
          <a:lstStyle/>
          <a:p>
            <a:pPr marL="0" indent="0" algn="ctr">
              <a:lnSpc>
                <a:spcPts val="2200"/>
              </a:lnSpc>
              <a:buNone/>
            </a:pPr>
            <a:r>
              <a:rPr lang="en-US" sz="1750" dirty="0">
                <a:solidFill>
                  <a:srgbClr val="49495A"/>
                </a:solidFill>
                <a:latin typeface="Libre Baskerville" pitchFamily="34" charset="0"/>
                <a:ea typeface="Libre Baskerville" pitchFamily="34" charset="-122"/>
                <a:cs typeface="Libre Baskerville" pitchFamily="34" charset="-120"/>
              </a:rPr>
              <a:t>Total Doctors</a:t>
            </a:r>
            <a:endParaRPr lang="en-US" sz="1750" dirty="0"/>
          </a:p>
        </p:txBody>
      </p:sp>
      <p:sp>
        <p:nvSpPr>
          <p:cNvPr id="12" name="Text 9"/>
          <p:cNvSpPr/>
          <p:nvPr/>
        </p:nvSpPr>
        <p:spPr>
          <a:xfrm>
            <a:off x="8237339" y="5287447"/>
            <a:ext cx="3642122" cy="580549"/>
          </a:xfrm>
          <a:prstGeom prst="rect">
            <a:avLst/>
          </a:prstGeom>
          <a:noFill/>
          <a:ln/>
        </p:spPr>
        <p:txBody>
          <a:bodyPr wrap="square" lIns="0" tIns="0" rIns="0" bIns="0" rtlCol="0" anchor="t"/>
          <a:lstStyle/>
          <a:p>
            <a:pPr marL="0" indent="0" algn="ctr">
              <a:lnSpc>
                <a:spcPts val="2250"/>
              </a:lnSpc>
              <a:buNone/>
            </a:pPr>
            <a:r>
              <a:rPr lang="en-US" sz="1400" dirty="0">
                <a:solidFill>
                  <a:srgbClr val="49495A"/>
                </a:solidFill>
                <a:latin typeface="Open Sans" pitchFamily="34" charset="0"/>
                <a:ea typeface="Open Sans" pitchFamily="34" charset="-122"/>
                <a:cs typeface="Open Sans" pitchFamily="34" charset="-120"/>
              </a:rPr>
              <a:t>The doctors provide expert medical care across departments.</a:t>
            </a:r>
            <a:endParaRPr lang="en-US" sz="1400" dirty="0"/>
          </a:p>
        </p:txBody>
      </p:sp>
      <p:sp>
        <p:nvSpPr>
          <p:cNvPr id="13" name="Text 10"/>
          <p:cNvSpPr/>
          <p:nvPr/>
        </p:nvSpPr>
        <p:spPr>
          <a:xfrm>
            <a:off x="6280190" y="6072068"/>
            <a:ext cx="7556421" cy="1451372"/>
          </a:xfrm>
          <a:prstGeom prst="rect">
            <a:avLst/>
          </a:prstGeom>
          <a:noFill/>
          <a:ln/>
        </p:spPr>
        <p:txBody>
          <a:bodyPr wrap="square" lIns="0" tIns="0" rIns="0" bIns="0" rtlCol="0" anchor="t"/>
          <a:lstStyle/>
          <a:p>
            <a:pPr marL="0" indent="0" algn="l">
              <a:lnSpc>
                <a:spcPts val="2250"/>
              </a:lnSpc>
              <a:buNone/>
            </a:pPr>
            <a:r>
              <a:rPr lang="en-US" sz="1400" dirty="0">
                <a:solidFill>
                  <a:srgbClr val="49495A"/>
                </a:solidFill>
                <a:latin typeface="Open Sans" pitchFamily="34" charset="0"/>
                <a:ea typeface="Open Sans" pitchFamily="34" charset="-122"/>
                <a:cs typeface="Open Sans" pitchFamily="34" charset="-120"/>
              </a:rPr>
              <a:t>The hospital’s operational metrics, including total patients, staff, and doctors, provide a foundation for strategic decision-making. High occupancy in surgery and general rooms requires close monitoring to ensure optimal resource allocation. Insights into average treatment costs, doctor workload, and common diagnoses contribute to efficient healthcare delivery and targeted patient care.</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16499"/>
            <a:ext cx="6291263"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Discussion &amp; Analysis</a:t>
            </a:r>
            <a:endParaRPr lang="en-US" sz="4450" dirty="0"/>
          </a:p>
        </p:txBody>
      </p:sp>
      <p:pic>
        <p:nvPicPr>
          <p:cNvPr id="3" name="Image 0" descr="preencoded.png"/>
          <p:cNvPicPr>
            <a:picLocks noChangeAspect="1"/>
          </p:cNvPicPr>
          <p:nvPr/>
        </p:nvPicPr>
        <p:blipFill>
          <a:blip r:embed="rId3"/>
          <a:stretch>
            <a:fillRect/>
          </a:stretch>
        </p:blipFill>
        <p:spPr>
          <a:xfrm>
            <a:off x="2978348" y="2678906"/>
            <a:ext cx="2152055" cy="1306949"/>
          </a:xfrm>
          <a:prstGeom prst="rect">
            <a:avLst/>
          </a:prstGeom>
        </p:spPr>
      </p:pic>
      <p:pic>
        <p:nvPicPr>
          <p:cNvPr id="4" name="Image 1" descr="preencoded.png"/>
          <p:cNvPicPr>
            <a:picLocks noChangeAspect="1"/>
          </p:cNvPicPr>
          <p:nvPr/>
        </p:nvPicPr>
        <p:blipFill>
          <a:blip r:embed="rId4"/>
          <a:stretch>
            <a:fillRect/>
          </a:stretch>
        </p:blipFill>
        <p:spPr>
          <a:xfrm>
            <a:off x="3894892" y="3294936"/>
            <a:ext cx="318968" cy="398621"/>
          </a:xfrm>
          <a:prstGeom prst="rect">
            <a:avLst/>
          </a:prstGeom>
        </p:spPr>
      </p:pic>
      <p:sp>
        <p:nvSpPr>
          <p:cNvPr id="5" name="Text 1"/>
          <p:cNvSpPr/>
          <p:nvPr/>
        </p:nvSpPr>
        <p:spPr>
          <a:xfrm>
            <a:off x="5357217" y="29057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Workload Balance</a:t>
            </a:r>
            <a:endParaRPr lang="en-US" sz="2200" dirty="0"/>
          </a:p>
        </p:txBody>
      </p:sp>
      <p:sp>
        <p:nvSpPr>
          <p:cNvPr id="6" name="Text 2"/>
          <p:cNvSpPr/>
          <p:nvPr/>
        </p:nvSpPr>
        <p:spPr>
          <a:xfrm>
            <a:off x="5357217" y="3396139"/>
            <a:ext cx="4041815" cy="362903"/>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Redistribute workload among doctors.</a:t>
            </a:r>
            <a:endParaRPr lang="en-US" sz="1750" dirty="0"/>
          </a:p>
        </p:txBody>
      </p:sp>
      <p:sp>
        <p:nvSpPr>
          <p:cNvPr id="7" name="Shape 3"/>
          <p:cNvSpPr/>
          <p:nvPr/>
        </p:nvSpPr>
        <p:spPr>
          <a:xfrm>
            <a:off x="5187077" y="3998952"/>
            <a:ext cx="8592860" cy="15240"/>
          </a:xfrm>
          <a:prstGeom prst="roundRect">
            <a:avLst>
              <a:gd name="adj" fmla="val 223256"/>
            </a:avLst>
          </a:prstGeom>
          <a:solidFill>
            <a:srgbClr val="D0CED9"/>
          </a:solidFill>
          <a:ln/>
        </p:spPr>
        <p:txBody>
          <a:bodyPr/>
          <a:lstStyle/>
          <a:p>
            <a:endParaRPr lang="en-CA"/>
          </a:p>
        </p:txBody>
      </p:sp>
      <p:pic>
        <p:nvPicPr>
          <p:cNvPr id="8" name="Image 2" descr="preencoded.png"/>
          <p:cNvPicPr>
            <a:picLocks noChangeAspect="1"/>
          </p:cNvPicPr>
          <p:nvPr/>
        </p:nvPicPr>
        <p:blipFill>
          <a:blip r:embed="rId5"/>
          <a:stretch>
            <a:fillRect/>
          </a:stretch>
        </p:blipFill>
        <p:spPr>
          <a:xfrm>
            <a:off x="1902381" y="4042529"/>
            <a:ext cx="4304109" cy="1306949"/>
          </a:xfrm>
          <a:prstGeom prst="rect">
            <a:avLst/>
          </a:prstGeom>
        </p:spPr>
      </p:pic>
      <p:pic>
        <p:nvPicPr>
          <p:cNvPr id="9" name="Image 3" descr="preencoded.png"/>
          <p:cNvPicPr>
            <a:picLocks noChangeAspect="1"/>
          </p:cNvPicPr>
          <p:nvPr/>
        </p:nvPicPr>
        <p:blipFill>
          <a:blip r:embed="rId6"/>
          <a:stretch>
            <a:fillRect/>
          </a:stretch>
        </p:blipFill>
        <p:spPr>
          <a:xfrm>
            <a:off x="3894892" y="4496633"/>
            <a:ext cx="318968" cy="398621"/>
          </a:xfrm>
          <a:prstGeom prst="rect">
            <a:avLst/>
          </a:prstGeom>
        </p:spPr>
      </p:pic>
      <p:sp>
        <p:nvSpPr>
          <p:cNvPr id="10" name="Text 4"/>
          <p:cNvSpPr/>
          <p:nvPr/>
        </p:nvSpPr>
        <p:spPr>
          <a:xfrm>
            <a:off x="6433304" y="4269343"/>
            <a:ext cx="3676174"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Occupancy Optimization</a:t>
            </a:r>
            <a:endParaRPr lang="en-US" sz="2200" dirty="0"/>
          </a:p>
        </p:txBody>
      </p:sp>
      <p:sp>
        <p:nvSpPr>
          <p:cNvPr id="11" name="Text 5"/>
          <p:cNvSpPr/>
          <p:nvPr/>
        </p:nvSpPr>
        <p:spPr>
          <a:xfrm>
            <a:off x="6433304" y="4759762"/>
            <a:ext cx="4169569" cy="362903"/>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Optimize maternity and ICU occupancy.</a:t>
            </a:r>
            <a:endParaRPr lang="en-US" sz="1750" dirty="0"/>
          </a:p>
        </p:txBody>
      </p:sp>
      <p:sp>
        <p:nvSpPr>
          <p:cNvPr id="12" name="Shape 6"/>
          <p:cNvSpPr/>
          <p:nvPr/>
        </p:nvSpPr>
        <p:spPr>
          <a:xfrm>
            <a:off x="6263164" y="5362575"/>
            <a:ext cx="7516773" cy="15240"/>
          </a:xfrm>
          <a:prstGeom prst="roundRect">
            <a:avLst>
              <a:gd name="adj" fmla="val 223256"/>
            </a:avLst>
          </a:prstGeom>
          <a:solidFill>
            <a:srgbClr val="D0CED9"/>
          </a:solidFill>
          <a:ln/>
        </p:spPr>
        <p:txBody>
          <a:bodyPr/>
          <a:lstStyle/>
          <a:p>
            <a:endParaRPr lang="en-CA"/>
          </a:p>
        </p:txBody>
      </p:sp>
      <p:pic>
        <p:nvPicPr>
          <p:cNvPr id="13" name="Image 4" descr="preencoded.png"/>
          <p:cNvPicPr>
            <a:picLocks noChangeAspect="1"/>
          </p:cNvPicPr>
          <p:nvPr/>
        </p:nvPicPr>
        <p:blipFill>
          <a:blip r:embed="rId7"/>
          <a:stretch>
            <a:fillRect/>
          </a:stretch>
        </p:blipFill>
        <p:spPr>
          <a:xfrm>
            <a:off x="826294" y="5406152"/>
            <a:ext cx="6456164" cy="1306949"/>
          </a:xfrm>
          <a:prstGeom prst="rect">
            <a:avLst/>
          </a:prstGeom>
        </p:spPr>
      </p:pic>
      <p:pic>
        <p:nvPicPr>
          <p:cNvPr id="14" name="Image 5" descr="preencoded.png"/>
          <p:cNvPicPr>
            <a:picLocks noChangeAspect="1"/>
          </p:cNvPicPr>
          <p:nvPr/>
        </p:nvPicPr>
        <p:blipFill>
          <a:blip r:embed="rId8"/>
          <a:stretch>
            <a:fillRect/>
          </a:stretch>
        </p:blipFill>
        <p:spPr>
          <a:xfrm>
            <a:off x="3894773" y="5860256"/>
            <a:ext cx="318968" cy="398621"/>
          </a:xfrm>
          <a:prstGeom prst="rect">
            <a:avLst/>
          </a:prstGeom>
        </p:spPr>
      </p:pic>
      <p:sp>
        <p:nvSpPr>
          <p:cNvPr id="15" name="Text 7"/>
          <p:cNvSpPr/>
          <p:nvPr/>
        </p:nvSpPr>
        <p:spPr>
          <a:xfrm>
            <a:off x="7509272" y="5632966"/>
            <a:ext cx="3190280"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Billing Improvements</a:t>
            </a:r>
            <a:endParaRPr lang="en-US" sz="2200" dirty="0"/>
          </a:p>
        </p:txBody>
      </p:sp>
      <p:sp>
        <p:nvSpPr>
          <p:cNvPr id="16" name="Text 8"/>
          <p:cNvSpPr/>
          <p:nvPr/>
        </p:nvSpPr>
        <p:spPr>
          <a:xfrm>
            <a:off x="7509272" y="6123384"/>
            <a:ext cx="3517106" cy="362903"/>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Address high unpaid patient bills.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521</TotalTime>
  <Words>739</Words>
  <Application>Microsoft Office PowerPoint</Application>
  <PresentationFormat>Custom</PresentationFormat>
  <Paragraphs>82</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Open Sans</vt:lpstr>
      <vt:lpstr>Arial</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Nikhil Teotia</cp:lastModifiedBy>
  <cp:revision>5</cp:revision>
  <dcterms:created xsi:type="dcterms:W3CDTF">2025-04-10T16:58:54Z</dcterms:created>
  <dcterms:modified xsi:type="dcterms:W3CDTF">2025-04-26T00:21:50Z</dcterms:modified>
</cp:coreProperties>
</file>